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Default Extension="xlsm" ContentType="application/vnd.ms-excel.sheet.macroEnabled.12"/>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theme/themeOverride3.xml" ContentType="application/vnd.openxmlformats-officedocument.themeOverride+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charts/colors1.xml" ContentType="application/vnd.ms-office.chartcolorstyl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5"/>
  </p:notesMasterIdLst>
  <p:sldIdLst>
    <p:sldId id="256" r:id="rId2"/>
    <p:sldId id="259" r:id="rId3"/>
    <p:sldId id="302" r:id="rId4"/>
    <p:sldId id="257" r:id="rId5"/>
    <p:sldId id="268" r:id="rId6"/>
    <p:sldId id="266" r:id="rId7"/>
    <p:sldId id="272" r:id="rId8"/>
    <p:sldId id="273" r:id="rId9"/>
    <p:sldId id="267" r:id="rId10"/>
    <p:sldId id="269" r:id="rId11"/>
    <p:sldId id="300" r:id="rId12"/>
    <p:sldId id="304" r:id="rId13"/>
    <p:sldId id="301" r:id="rId14"/>
    <p:sldId id="305" r:id="rId15"/>
    <p:sldId id="260" r:id="rId16"/>
    <p:sldId id="274" r:id="rId17"/>
    <p:sldId id="306" r:id="rId18"/>
    <p:sldId id="281" r:id="rId19"/>
    <p:sldId id="276" r:id="rId20"/>
    <p:sldId id="282" r:id="rId21"/>
    <p:sldId id="278" r:id="rId22"/>
    <p:sldId id="303" r:id="rId23"/>
    <p:sldId id="277"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Sekcja domyślna" id="{2AC716F8-F704-40C3-894C-3B4F2F607FF2}">
          <p14:sldIdLst>
            <p14:sldId id="256"/>
            <p14:sldId id="259"/>
            <p14:sldId id="302"/>
            <p14:sldId id="257"/>
            <p14:sldId id="268"/>
            <p14:sldId id="266"/>
            <p14:sldId id="272"/>
            <p14:sldId id="273"/>
            <p14:sldId id="267"/>
            <p14:sldId id="269"/>
            <p14:sldId id="300"/>
            <p14:sldId id="304"/>
            <p14:sldId id="301"/>
            <p14:sldId id="305"/>
            <p14:sldId id="260"/>
            <p14:sldId id="274"/>
            <p14:sldId id="306"/>
            <p14:sldId id="281"/>
            <p14:sldId id="276"/>
            <p14:sldId id="282"/>
            <p14:sldId id="278"/>
            <p14:sldId id="303"/>
            <p14:sldId id="277"/>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EFE"/>
    <a:srgbClr val="F3AE8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85" autoAdjust="0"/>
    <p:restoredTop sz="84235" autoAdjust="0"/>
  </p:normalViewPr>
  <p:slideViewPr>
    <p:cSldViewPr snapToGrid="0">
      <p:cViewPr varScale="1">
        <p:scale>
          <a:sx n="60" d="100"/>
          <a:sy n="60" d="100"/>
        </p:scale>
        <p:origin x="-150" y="-8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Arkusz_programu_Microsoft_Office_Excel_z_obs_ug__makr1.xlsm"/><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Arkusz_programu_Microsoft_Office_Excel_z_obs_ug__makr2.xlsm"/><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Arkusz_programu_Microsoft_Office_Excel_z_obs_ug__makr3.xlsm"/><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1" Type="http://schemas.openxmlformats.org/officeDocument/2006/relationships/package" Target="../embeddings/Arkusz_programu_Microsoft_Office_Excel_z_obs_ug__makr4.xlsm"/></Relationships>
</file>

<file path=ppt/charts/_rels/chart5.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package" Target="../embeddings/Arkusz_programu_Microsoft_Office_Excel_z_obs_ug__makr5.xlsm"/><Relationship Id="rId1" Type="http://schemas.openxmlformats.org/officeDocument/2006/relationships/themeOverride" Target="../theme/themeOverride4.xml"/><Relationship Id="rId4"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lang val="pl-PL"/>
  <c:clrMapOvr bg1="lt1" tx1="dk1" bg2="lt2" tx2="dk2" accent1="accent1" accent2="accent2" accent3="accent3" accent4="accent4" accent5="accent5" accent6="accent6" hlink="hlink" folHlink="folHlink"/>
  <c:chart>
    <c:plotArea>
      <c:layout>
        <c:manualLayout>
          <c:layoutTarget val="inner"/>
          <c:xMode val="edge"/>
          <c:yMode val="edge"/>
          <c:x val="6.2498031326704818E-2"/>
          <c:y val="2.1363828951384063E-2"/>
          <c:w val="0.92531452934956926"/>
          <c:h val="0.88563006889476181"/>
        </c:manualLayout>
      </c:layout>
      <c:barChart>
        <c:barDir val="col"/>
        <c:grouping val="clustered"/>
        <c:ser>
          <c:idx val="0"/>
          <c:order val="0"/>
          <c:tx>
            <c:strRef>
              <c:f>Arkusz1!$B$1</c:f>
              <c:strCache>
                <c:ptCount val="1"/>
                <c:pt idx="0">
                  <c:v>1979</c:v>
                </c:pt>
              </c:strCache>
            </c:strRef>
          </c:tx>
          <c:spPr>
            <a:solidFill>
              <a:srgbClr val="FFFF00"/>
            </a:solidFill>
            <a:ln w="25400">
              <a:noFill/>
            </a:ln>
          </c:spPr>
          <c:cat>
            <c:strRef>
              <c:f>Arkusz1!$A$2:$A$4</c:f>
              <c:strCache>
                <c:ptCount val="3"/>
                <c:pt idx="0">
                  <c:v>wysokość ciała</c:v>
                </c:pt>
                <c:pt idx="1">
                  <c:v>masa ciała</c:v>
                </c:pt>
                <c:pt idx="2">
                  <c:v>BMI</c:v>
                </c:pt>
              </c:strCache>
            </c:strRef>
          </c:cat>
          <c:val>
            <c:numRef>
              <c:f>Arkusz1!$B$2:$B$4</c:f>
              <c:numCache>
                <c:formatCode>General</c:formatCode>
                <c:ptCount val="3"/>
                <c:pt idx="0">
                  <c:v>1.0000000000000002E-2</c:v>
                </c:pt>
                <c:pt idx="1">
                  <c:v>1.0000000000000002E-2</c:v>
                </c:pt>
                <c:pt idx="2">
                  <c:v>1.0000000000000002E-2</c:v>
                </c:pt>
              </c:numCache>
            </c:numRef>
          </c:val>
        </c:ser>
        <c:ser>
          <c:idx val="1"/>
          <c:order val="1"/>
          <c:tx>
            <c:strRef>
              <c:f>Arkusz1!$C$1</c:f>
              <c:strCache>
                <c:ptCount val="1"/>
                <c:pt idx="0">
                  <c:v>1989</c:v>
                </c:pt>
              </c:strCache>
            </c:strRef>
          </c:tx>
          <c:spPr>
            <a:solidFill>
              <a:srgbClr val="558ED5"/>
            </a:solidFill>
            <a:ln w="25400">
              <a:noFill/>
            </a:ln>
          </c:spPr>
          <c:errBars>
            <c:errBarType val="both"/>
            <c:errValType val="cust"/>
            <c:noEndCap val="1"/>
            <c:plus>
              <c:numRef>
                <c:f>Arkusz1!$J$2:$J$4</c:f>
                <c:numCache>
                  <c:formatCode>General</c:formatCode>
                  <c:ptCount val="3"/>
                  <c:pt idx="0">
                    <c:v>0.22110720875423431</c:v>
                  </c:pt>
                </c:numCache>
              </c:numRef>
            </c:plus>
            <c:minus>
              <c:numRef>
                <c:f>Arkusz1!$P$2:$P$4</c:f>
                <c:numCache>
                  <c:formatCode>General</c:formatCode>
                  <c:ptCount val="3"/>
                  <c:pt idx="1">
                    <c:v>3.816089038905611E-2</c:v>
                  </c:pt>
                  <c:pt idx="2">
                    <c:v>0.16592757368211603</c:v>
                  </c:pt>
                </c:numCache>
              </c:numRef>
            </c:minus>
            <c:spPr>
              <a:ln w="635000">
                <a:solidFill>
                  <a:srgbClr val="2A5B7F">
                    <a:lumMod val="60000"/>
                    <a:lumOff val="40000"/>
                  </a:srgbClr>
                </a:solidFill>
                <a:tailEnd type="none" w="sm" len="sm"/>
              </a:ln>
            </c:spPr>
          </c:errBars>
          <c:cat>
            <c:strRef>
              <c:f>Arkusz1!$A$2:$A$4</c:f>
              <c:strCache>
                <c:ptCount val="3"/>
                <c:pt idx="0">
                  <c:v>wysokość ciała</c:v>
                </c:pt>
                <c:pt idx="1">
                  <c:v>masa ciała</c:v>
                </c:pt>
                <c:pt idx="2">
                  <c:v>BMI</c:v>
                </c:pt>
              </c:strCache>
            </c:strRef>
          </c:cat>
          <c:val>
            <c:numRef>
              <c:f>Arkusz1!$C$2:$C$4</c:f>
              <c:numCache>
                <c:formatCode>General</c:formatCode>
                <c:ptCount val="3"/>
                <c:pt idx="0">
                  <c:v>0</c:v>
                </c:pt>
                <c:pt idx="1">
                  <c:v>0</c:v>
                </c:pt>
                <c:pt idx="2">
                  <c:v>0</c:v>
                </c:pt>
              </c:numCache>
            </c:numRef>
          </c:val>
        </c:ser>
        <c:ser>
          <c:idx val="2"/>
          <c:order val="2"/>
          <c:tx>
            <c:strRef>
              <c:f>Arkusz1!$D$1</c:f>
              <c:strCache>
                <c:ptCount val="1"/>
                <c:pt idx="0">
                  <c:v>1999</c:v>
                </c:pt>
              </c:strCache>
            </c:strRef>
          </c:tx>
          <c:spPr>
            <a:noFill/>
            <a:ln w="25400">
              <a:noFill/>
            </a:ln>
          </c:spPr>
          <c:errBars>
            <c:errBarType val="both"/>
            <c:errValType val="cust"/>
            <c:noEndCap val="1"/>
            <c:plus>
              <c:numRef>
                <c:f>Arkusz1!$K$2:$K$4</c:f>
                <c:numCache>
                  <c:formatCode>General</c:formatCode>
                  <c:ptCount val="3"/>
                  <c:pt idx="0">
                    <c:v>0.39225840500000003</c:v>
                  </c:pt>
                  <c:pt idx="1">
                    <c:v>0.203825535</c:v>
                  </c:pt>
                  <c:pt idx="2">
                    <c:v>2.0970043000000001E-2</c:v>
                  </c:pt>
                </c:numCache>
              </c:numRef>
            </c:plus>
            <c:minus>
              <c:numRef>
                <c:f>Arkusz1!$Q$2:$Q$4</c:f>
                <c:numCache>
                  <c:formatCode>General</c:formatCode>
                  <c:ptCount val="3"/>
                </c:numCache>
              </c:numRef>
            </c:minus>
            <c:spPr>
              <a:ln w="635000">
                <a:solidFill>
                  <a:srgbClr val="ABDAFC"/>
                </a:solidFill>
                <a:tailEnd type="none" w="sm" len="sm"/>
              </a:ln>
            </c:spPr>
          </c:errBars>
          <c:cat>
            <c:strRef>
              <c:f>Arkusz1!$A$2:$A$4</c:f>
              <c:strCache>
                <c:ptCount val="3"/>
                <c:pt idx="0">
                  <c:v>wysokość ciała</c:v>
                </c:pt>
                <c:pt idx="1">
                  <c:v>masa ciała</c:v>
                </c:pt>
                <c:pt idx="2">
                  <c:v>BMI</c:v>
                </c:pt>
              </c:strCache>
            </c:strRef>
          </c:cat>
          <c:val>
            <c:numRef>
              <c:f>Arkusz1!$D$2:$D$4</c:f>
              <c:numCache>
                <c:formatCode>General</c:formatCode>
                <c:ptCount val="3"/>
                <c:pt idx="0">
                  <c:v>0.22110720875423431</c:v>
                </c:pt>
                <c:pt idx="1">
                  <c:v>-3.8160890389056075E-2</c:v>
                </c:pt>
                <c:pt idx="2">
                  <c:v>-0.16592757368211616</c:v>
                </c:pt>
              </c:numCache>
            </c:numRef>
          </c:val>
        </c:ser>
        <c:ser>
          <c:idx val="3"/>
          <c:order val="3"/>
          <c:tx>
            <c:strRef>
              <c:f>Arkusz1!$E$1</c:f>
              <c:strCache>
                <c:ptCount val="1"/>
                <c:pt idx="0">
                  <c:v>2009/10</c:v>
                </c:pt>
              </c:strCache>
            </c:strRef>
          </c:tx>
          <c:spPr>
            <a:noFill/>
            <a:ln w="25400">
              <a:noFill/>
            </a:ln>
          </c:spPr>
          <c:errBars>
            <c:errBarType val="plus"/>
            <c:errValType val="cust"/>
            <c:noEndCap val="1"/>
            <c:plus>
              <c:numRef>
                <c:f>Arkusz1!$L$2:$L$4</c:f>
                <c:numCache>
                  <c:formatCode>General</c:formatCode>
                  <c:ptCount val="3"/>
                  <c:pt idx="0">
                    <c:v>0.14373206534999994</c:v>
                  </c:pt>
                  <c:pt idx="1">
                    <c:v>0.24726803893400004</c:v>
                  </c:pt>
                  <c:pt idx="2">
                    <c:v>0.21965646897000005</c:v>
                  </c:pt>
                </c:numCache>
              </c:numRef>
            </c:plus>
            <c:minus>
              <c:numRef>
                <c:f>Arkusz1!$R$2:$R$4</c:f>
                <c:numCache>
                  <c:formatCode>General</c:formatCode>
                  <c:ptCount val="3"/>
                </c:numCache>
              </c:numRef>
            </c:minus>
            <c:spPr>
              <a:ln w="635000">
                <a:solidFill>
                  <a:srgbClr val="FF0000"/>
                </a:solidFill>
                <a:tailEnd type="none" w="sm" len="sm"/>
              </a:ln>
            </c:spPr>
          </c:errBars>
          <c:cat>
            <c:strRef>
              <c:f>Arkusz1!$A$2:$A$4</c:f>
              <c:strCache>
                <c:ptCount val="3"/>
                <c:pt idx="0">
                  <c:v>wysokość ciała</c:v>
                </c:pt>
                <c:pt idx="1">
                  <c:v>masa ciała</c:v>
                </c:pt>
                <c:pt idx="2">
                  <c:v>BMI</c:v>
                </c:pt>
              </c:strCache>
            </c:strRef>
          </c:cat>
          <c:val>
            <c:numRef>
              <c:f>Arkusz1!$E$2:$E$4</c:f>
              <c:numCache>
                <c:formatCode>General</c:formatCode>
                <c:ptCount val="3"/>
                <c:pt idx="0">
                  <c:v>0.61336561375423437</c:v>
                </c:pt>
                <c:pt idx="1">
                  <c:v>0.16566464461094393</c:v>
                </c:pt>
                <c:pt idx="2">
                  <c:v>-0.14495753068211617</c:v>
                </c:pt>
              </c:numCache>
            </c:numRef>
          </c:val>
        </c:ser>
        <c:dLbls/>
        <c:gapWidth val="90"/>
        <c:overlap val="55"/>
        <c:axId val="75691520"/>
        <c:axId val="75693056"/>
      </c:barChart>
      <c:catAx>
        <c:axId val="75691520"/>
        <c:scaling>
          <c:orientation val="minMax"/>
        </c:scaling>
        <c:axPos val="b"/>
        <c:numFmt formatCode="General" sourceLinked="1"/>
        <c:tickLblPos val="low"/>
        <c:spPr>
          <a:ln w="6350"/>
        </c:spPr>
        <c:txPr>
          <a:bodyPr/>
          <a:lstStyle/>
          <a:p>
            <a:pPr>
              <a:defRPr sz="1800">
                <a:solidFill>
                  <a:srgbClr val="FEFEFE"/>
                </a:solidFill>
                <a:latin typeface="Bookman Old Style" panose="02050604050505020204" pitchFamily="18" charset="0"/>
              </a:defRPr>
            </a:pPr>
            <a:endParaRPr lang="pl-PL"/>
          </a:p>
        </c:txPr>
        <c:crossAx val="75693056"/>
        <c:crosses val="autoZero"/>
        <c:auto val="1"/>
        <c:lblAlgn val="ctr"/>
        <c:lblOffset val="100"/>
      </c:catAx>
      <c:valAx>
        <c:axId val="75693056"/>
        <c:scaling>
          <c:orientation val="minMax"/>
          <c:max val="0.9"/>
          <c:min val="-1.3"/>
        </c:scaling>
        <c:axPos val="l"/>
        <c:majorGridlines>
          <c:spPr>
            <a:ln w="6350"/>
          </c:spPr>
        </c:majorGridlines>
        <c:title>
          <c:tx>
            <c:rich>
              <a:bodyPr rot="0" vert="horz"/>
              <a:lstStyle/>
              <a:p>
                <a:pPr algn="ctr" rtl="0">
                  <a:defRPr lang="pl-PL" sz="1600" b="0" i="0" u="none" strike="noStrike" kern="1200" baseline="0" dirty="0" smtClean="0">
                    <a:solidFill>
                      <a:srgbClr val="FEFEFE"/>
                    </a:solidFill>
                    <a:latin typeface="+mn-lt"/>
                    <a:ea typeface="+mn-ea"/>
                    <a:cs typeface="+mn-cs"/>
                  </a:defRPr>
                </a:pPr>
                <a:r>
                  <a:rPr lang="pl-PL" sz="1600" b="0" i="0" u="none" strike="noStrike" kern="1200" baseline="0" dirty="0" smtClean="0">
                    <a:solidFill>
                      <a:srgbClr val="FEFEFE"/>
                    </a:solidFill>
                    <a:latin typeface="+mn-lt"/>
                    <a:ea typeface="+mn-ea"/>
                    <a:cs typeface="+mn-cs"/>
                  </a:rPr>
                  <a:t>SD</a:t>
                </a:r>
              </a:p>
            </c:rich>
          </c:tx>
          <c:layout>
            <c:manualLayout>
              <c:xMode val="edge"/>
              <c:yMode val="edge"/>
              <c:x val="7.1647954671855654E-2"/>
              <c:y val="3.8863082212684169E-2"/>
            </c:manualLayout>
          </c:layout>
          <c:spPr>
            <a:noFill/>
          </c:spPr>
        </c:title>
        <c:numFmt formatCode="General" sourceLinked="1"/>
        <c:tickLblPos val="nextTo"/>
        <c:txPr>
          <a:bodyPr/>
          <a:lstStyle/>
          <a:p>
            <a:pPr>
              <a:defRPr sz="1600" baseline="0">
                <a:solidFill>
                  <a:srgbClr val="FEFEFE"/>
                </a:solidFill>
                <a:latin typeface="Bookman Old Style" panose="02050604050505020204" pitchFamily="18" charset="0"/>
              </a:defRPr>
            </a:pPr>
            <a:endParaRPr lang="pl-PL"/>
          </a:p>
        </c:txPr>
        <c:crossAx val="75691520"/>
        <c:crosses val="autoZero"/>
        <c:crossBetween val="between"/>
        <c:majorUnit val="0.2"/>
      </c:valAx>
    </c:plotArea>
    <c:plotVisOnly val="1"/>
    <c:dispBlanksAs val="span"/>
  </c:chart>
  <c:txPr>
    <a:bodyPr/>
    <a:lstStyle/>
    <a:p>
      <a:pPr>
        <a:defRPr sz="1800"/>
      </a:pPr>
      <a:endParaRPr lang="pl-PL"/>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pl-PL"/>
  <c:clrMapOvr bg1="lt1" tx1="dk1" bg2="lt2" tx2="dk2" accent1="accent1" accent2="accent2" accent3="accent3" accent4="accent4" accent5="accent5" accent6="accent6" hlink="hlink" folHlink="folHlink"/>
  <c:chart>
    <c:plotArea>
      <c:layout>
        <c:manualLayout>
          <c:layoutTarget val="inner"/>
          <c:xMode val="edge"/>
          <c:yMode val="edge"/>
          <c:x val="6.2498031326704818E-2"/>
          <c:y val="2.136382895138406E-2"/>
          <c:w val="0.92531452934956926"/>
          <c:h val="0.8856300688947617"/>
        </c:manualLayout>
      </c:layout>
      <c:barChart>
        <c:barDir val="col"/>
        <c:grouping val="clustered"/>
        <c:ser>
          <c:idx val="0"/>
          <c:order val="0"/>
          <c:tx>
            <c:strRef>
              <c:f>Arkusz1!$B$1</c:f>
              <c:strCache>
                <c:ptCount val="1"/>
                <c:pt idx="0">
                  <c:v>1979</c:v>
                </c:pt>
              </c:strCache>
            </c:strRef>
          </c:tx>
          <c:spPr>
            <a:solidFill>
              <a:srgbClr val="FFFF00"/>
            </a:solidFill>
            <a:ln w="25400">
              <a:noFill/>
            </a:ln>
          </c:spPr>
          <c:cat>
            <c:strRef>
              <c:f>Arkusz1!$A$2:$A$10</c:f>
              <c:strCache>
                <c:ptCount val="9"/>
                <c:pt idx="0">
                  <c:v>zwis</c:v>
                </c:pt>
                <c:pt idx="1">
                  <c:v>bieg 
długi</c:v>
                </c:pt>
                <c:pt idx="2">
                  <c:v>Cooper</c:v>
                </c:pt>
                <c:pt idx="3">
                  <c:v>skok 
w dal</c:v>
                </c:pt>
                <c:pt idx="4">
                  <c:v>bieg 
50 m</c:v>
                </c:pt>
                <c:pt idx="5">
                  <c:v>skłon 
w staniu</c:v>
                </c:pt>
                <c:pt idx="6">
                  <c:v>siła 
ścisku ręki</c:v>
                </c:pt>
                <c:pt idx="7">
                  <c:v>bieg 
4x10 m</c:v>
                </c:pt>
                <c:pt idx="8">
                  <c:v>siady 
z leżenia</c:v>
                </c:pt>
              </c:strCache>
            </c:strRef>
          </c:cat>
          <c:val>
            <c:numRef>
              <c:f>Arkusz1!$B$2:$B$10</c:f>
              <c:numCache>
                <c:formatCode>General</c:formatCode>
                <c:ptCount val="9"/>
                <c:pt idx="0">
                  <c:v>1.0000000000000002E-2</c:v>
                </c:pt>
                <c:pt idx="1">
                  <c:v>1.0000000000000002E-2</c:v>
                </c:pt>
                <c:pt idx="3">
                  <c:v>1.0000000000000002E-2</c:v>
                </c:pt>
                <c:pt idx="4">
                  <c:v>1.0000000000000002E-2</c:v>
                </c:pt>
                <c:pt idx="5">
                  <c:v>1.0000000000000002E-2</c:v>
                </c:pt>
                <c:pt idx="6">
                  <c:v>1.0000000000000002E-2</c:v>
                </c:pt>
                <c:pt idx="7">
                  <c:v>1.0000000000000002E-2</c:v>
                </c:pt>
                <c:pt idx="8">
                  <c:v>1.0000000000000002E-2</c:v>
                </c:pt>
              </c:numCache>
            </c:numRef>
          </c:val>
        </c:ser>
        <c:ser>
          <c:idx val="1"/>
          <c:order val="1"/>
          <c:tx>
            <c:strRef>
              <c:f>Arkusz1!$C$1</c:f>
              <c:strCache>
                <c:ptCount val="1"/>
                <c:pt idx="0">
                  <c:v>1989</c:v>
                </c:pt>
              </c:strCache>
            </c:strRef>
          </c:tx>
          <c:spPr>
            <a:solidFill>
              <a:srgbClr val="558ED5"/>
            </a:solidFill>
            <a:ln w="25400">
              <a:noFill/>
            </a:ln>
          </c:spPr>
          <c:errBars>
            <c:errBarType val="both"/>
            <c:errValType val="cust"/>
            <c:noEndCap val="1"/>
            <c:plus>
              <c:numRef>
                <c:f>Arkusz1!$C$13:$C$21</c:f>
                <c:numCache>
                  <c:formatCode>General</c:formatCode>
                  <c:ptCount val="9"/>
                  <c:pt idx="0">
                    <c:v>0</c:v>
                  </c:pt>
                  <c:pt idx="1">
                    <c:v>0.12782670031982699</c:v>
                  </c:pt>
                  <c:pt idx="2">
                    <c:v>1.0000000000000002E-3</c:v>
                  </c:pt>
                  <c:pt idx="3">
                    <c:v>0.17245045996639657</c:v>
                  </c:pt>
                  <c:pt idx="4">
                    <c:v>0.22307823767983723</c:v>
                  </c:pt>
                  <c:pt idx="5">
                    <c:v>0.20139749149315814</c:v>
                  </c:pt>
                  <c:pt idx="6">
                    <c:v>0</c:v>
                  </c:pt>
                  <c:pt idx="7">
                    <c:v>0.32012519377553444</c:v>
                  </c:pt>
                  <c:pt idx="8">
                    <c:v>0.2272242819096999</c:v>
                  </c:pt>
                </c:numCache>
              </c:numRef>
            </c:plus>
            <c:minus>
              <c:numRef>
                <c:f>Arkusz1!$C$24:$C$32</c:f>
                <c:numCache>
                  <c:formatCode>General</c:formatCode>
                  <c:ptCount val="9"/>
                  <c:pt idx="0">
                    <c:v>0.6699737836680747</c:v>
                  </c:pt>
                  <c:pt idx="1">
                    <c:v>0</c:v>
                  </c:pt>
                  <c:pt idx="2">
                    <c:v>0</c:v>
                  </c:pt>
                  <c:pt idx="3">
                    <c:v>0</c:v>
                  </c:pt>
                  <c:pt idx="4">
                    <c:v>0</c:v>
                  </c:pt>
                  <c:pt idx="5">
                    <c:v>0</c:v>
                  </c:pt>
                  <c:pt idx="6">
                    <c:v>0.40800276065888036</c:v>
                  </c:pt>
                  <c:pt idx="7">
                    <c:v>0</c:v>
                  </c:pt>
                  <c:pt idx="8">
                    <c:v>0</c:v>
                  </c:pt>
                </c:numCache>
              </c:numRef>
            </c:minus>
            <c:spPr>
              <a:ln w="317500">
                <a:solidFill>
                  <a:srgbClr val="2A5B7F">
                    <a:lumMod val="60000"/>
                    <a:lumOff val="40000"/>
                  </a:srgbClr>
                </a:solidFill>
                <a:tailEnd type="none" w="sm" len="sm"/>
              </a:ln>
            </c:spPr>
          </c:errBars>
          <c:cat>
            <c:strRef>
              <c:f>Arkusz1!$A$2:$A$10</c:f>
              <c:strCache>
                <c:ptCount val="9"/>
                <c:pt idx="0">
                  <c:v>zwis</c:v>
                </c:pt>
                <c:pt idx="1">
                  <c:v>bieg 
długi</c:v>
                </c:pt>
                <c:pt idx="2">
                  <c:v>Cooper</c:v>
                </c:pt>
                <c:pt idx="3">
                  <c:v>skok 
w dal</c:v>
                </c:pt>
                <c:pt idx="4">
                  <c:v>bieg 
50 m</c:v>
                </c:pt>
                <c:pt idx="5">
                  <c:v>skłon 
w staniu</c:v>
                </c:pt>
                <c:pt idx="6">
                  <c:v>siła 
ścisku ręki</c:v>
                </c:pt>
                <c:pt idx="7">
                  <c:v>bieg 
4x10 m</c:v>
                </c:pt>
                <c:pt idx="8">
                  <c:v>siady 
z leżenia</c:v>
                </c:pt>
              </c:strCache>
            </c:strRef>
          </c:cat>
          <c:val>
            <c:numRef>
              <c:f>Arkusz1!$C$2:$C$10</c:f>
              <c:numCache>
                <c:formatCode>General</c:formatCode>
                <c:ptCount val="9"/>
                <c:pt idx="0">
                  <c:v>0</c:v>
                </c:pt>
                <c:pt idx="1">
                  <c:v>0</c:v>
                </c:pt>
                <c:pt idx="2">
                  <c:v>0</c:v>
                </c:pt>
                <c:pt idx="3">
                  <c:v>0</c:v>
                </c:pt>
                <c:pt idx="4">
                  <c:v>0</c:v>
                </c:pt>
                <c:pt idx="5">
                  <c:v>0</c:v>
                </c:pt>
                <c:pt idx="6">
                  <c:v>0</c:v>
                </c:pt>
                <c:pt idx="7">
                  <c:v>0</c:v>
                </c:pt>
                <c:pt idx="8">
                  <c:v>0</c:v>
                </c:pt>
              </c:numCache>
            </c:numRef>
          </c:val>
        </c:ser>
        <c:ser>
          <c:idx val="2"/>
          <c:order val="2"/>
          <c:tx>
            <c:strRef>
              <c:f>Arkusz1!$D$1</c:f>
              <c:strCache>
                <c:ptCount val="1"/>
                <c:pt idx="0">
                  <c:v>1999</c:v>
                </c:pt>
              </c:strCache>
            </c:strRef>
          </c:tx>
          <c:spPr>
            <a:noFill/>
            <a:ln w="25400">
              <a:noFill/>
            </a:ln>
          </c:spPr>
          <c:errBars>
            <c:errBarType val="both"/>
            <c:errValType val="cust"/>
            <c:noEndCap val="1"/>
            <c:plus>
              <c:numRef>
                <c:f>Arkusz1!$D$13:$D$21</c:f>
                <c:numCache>
                  <c:formatCode>General</c:formatCode>
                  <c:ptCount val="9"/>
                  <c:pt idx="0">
                    <c:v>0</c:v>
                  </c:pt>
                  <c:pt idx="1">
                    <c:v>0</c:v>
                  </c:pt>
                  <c:pt idx="2">
                    <c:v>0</c:v>
                  </c:pt>
                  <c:pt idx="3">
                    <c:v>0</c:v>
                  </c:pt>
                  <c:pt idx="4">
                    <c:v>0</c:v>
                  </c:pt>
                  <c:pt idx="5">
                    <c:v>0</c:v>
                  </c:pt>
                  <c:pt idx="6">
                    <c:v>0</c:v>
                  </c:pt>
                  <c:pt idx="7">
                    <c:v>0.11731119969999997</c:v>
                  </c:pt>
                  <c:pt idx="8">
                    <c:v>0.53825690449999997</c:v>
                  </c:pt>
                </c:numCache>
              </c:numRef>
            </c:plus>
            <c:minus>
              <c:numRef>
                <c:f>Arkusz1!$D$24:$D$32</c:f>
                <c:numCache>
                  <c:formatCode>General</c:formatCode>
                  <c:ptCount val="9"/>
                  <c:pt idx="0">
                    <c:v>0.25751666350000008</c:v>
                  </c:pt>
                  <c:pt idx="1">
                    <c:v>0.4544617598710588</c:v>
                  </c:pt>
                  <c:pt idx="2">
                    <c:v>0.37305351900000006</c:v>
                  </c:pt>
                  <c:pt idx="3">
                    <c:v>0.47912630200000006</c:v>
                  </c:pt>
                  <c:pt idx="4">
                    <c:v>0.15308896299999999</c:v>
                  </c:pt>
                  <c:pt idx="5">
                    <c:v>4.1623767199999988E-2</c:v>
                  </c:pt>
                  <c:pt idx="6">
                    <c:v>7.3300152999999979E-2</c:v>
                  </c:pt>
                  <c:pt idx="7">
                    <c:v>0</c:v>
                  </c:pt>
                  <c:pt idx="8">
                    <c:v>0</c:v>
                  </c:pt>
                </c:numCache>
              </c:numRef>
            </c:minus>
            <c:spPr>
              <a:ln w="317500">
                <a:solidFill>
                  <a:srgbClr val="ABDAFC"/>
                </a:solidFill>
                <a:tailEnd type="none" w="sm" len="sm"/>
              </a:ln>
            </c:spPr>
          </c:errBars>
          <c:cat>
            <c:strRef>
              <c:f>Arkusz1!$A$2:$A$10</c:f>
              <c:strCache>
                <c:ptCount val="9"/>
                <c:pt idx="0">
                  <c:v>zwis</c:v>
                </c:pt>
                <c:pt idx="1">
                  <c:v>bieg 
długi</c:v>
                </c:pt>
                <c:pt idx="2">
                  <c:v>Cooper</c:v>
                </c:pt>
                <c:pt idx="3">
                  <c:v>skok 
w dal</c:v>
                </c:pt>
                <c:pt idx="4">
                  <c:v>bieg 
50 m</c:v>
                </c:pt>
                <c:pt idx="5">
                  <c:v>skłon 
w staniu</c:v>
                </c:pt>
                <c:pt idx="6">
                  <c:v>siła 
ścisku ręki</c:v>
                </c:pt>
                <c:pt idx="7">
                  <c:v>bieg 
4x10 m</c:v>
                </c:pt>
                <c:pt idx="8">
                  <c:v>siady 
z leżenia</c:v>
                </c:pt>
              </c:strCache>
            </c:strRef>
          </c:cat>
          <c:val>
            <c:numRef>
              <c:f>Arkusz1!$D$2:$D$10</c:f>
              <c:numCache>
                <c:formatCode>General</c:formatCode>
                <c:ptCount val="9"/>
                <c:pt idx="0">
                  <c:v>-0.6699737836680747</c:v>
                </c:pt>
                <c:pt idx="1">
                  <c:v>0.12782670031982699</c:v>
                </c:pt>
                <c:pt idx="2">
                  <c:v>1.0000000000000002E-3</c:v>
                </c:pt>
                <c:pt idx="3">
                  <c:v>0.17245045996639657</c:v>
                </c:pt>
                <c:pt idx="4">
                  <c:v>0.22307823767983723</c:v>
                </c:pt>
                <c:pt idx="5">
                  <c:v>0.20139749149315814</c:v>
                </c:pt>
                <c:pt idx="6">
                  <c:v>-0.40800276065888036</c:v>
                </c:pt>
                <c:pt idx="7">
                  <c:v>0.32012519377553444</c:v>
                </c:pt>
                <c:pt idx="8">
                  <c:v>0.2272242819096999</c:v>
                </c:pt>
              </c:numCache>
            </c:numRef>
          </c:val>
        </c:ser>
        <c:ser>
          <c:idx val="3"/>
          <c:order val="3"/>
          <c:tx>
            <c:strRef>
              <c:f>Arkusz1!$E$1</c:f>
              <c:strCache>
                <c:ptCount val="1"/>
                <c:pt idx="0">
                  <c:v>2009/10</c:v>
                </c:pt>
              </c:strCache>
            </c:strRef>
          </c:tx>
          <c:spPr>
            <a:noFill/>
            <a:ln w="25400">
              <a:noFill/>
            </a:ln>
          </c:spPr>
          <c:errBars>
            <c:errBarType val="both"/>
            <c:errValType val="cust"/>
            <c:noEndCap val="1"/>
            <c:plus>
              <c:numRef>
                <c:f>Arkusz1!$E$13:$E$21</c:f>
                <c:numCache>
                  <c:formatCode>General</c:formatCode>
                  <c:ptCount val="9"/>
                  <c:pt idx="0">
                    <c:v>0</c:v>
                  </c:pt>
                  <c:pt idx="1">
                    <c:v>0</c:v>
                  </c:pt>
                  <c:pt idx="2">
                    <c:v>0</c:v>
                  </c:pt>
                  <c:pt idx="3">
                    <c:v>0</c:v>
                  </c:pt>
                  <c:pt idx="4">
                    <c:v>0</c:v>
                  </c:pt>
                  <c:pt idx="5">
                    <c:v>0</c:v>
                  </c:pt>
                  <c:pt idx="6">
                    <c:v>0.52616033082299984</c:v>
                  </c:pt>
                  <c:pt idx="7">
                    <c:v>0</c:v>
                  </c:pt>
                  <c:pt idx="8">
                    <c:v>0</c:v>
                  </c:pt>
                </c:numCache>
              </c:numRef>
            </c:plus>
            <c:minus>
              <c:numRef>
                <c:f>Arkusz1!$E$24:$E$32</c:f>
                <c:numCache>
                  <c:formatCode>General</c:formatCode>
                  <c:ptCount val="9"/>
                  <c:pt idx="0">
                    <c:v>6.8544516100000008E-2</c:v>
                  </c:pt>
                  <c:pt idx="1">
                    <c:v>0.29601535304310889</c:v>
                  </c:pt>
                  <c:pt idx="2">
                    <c:v>0.22076534140000001</c:v>
                  </c:pt>
                  <c:pt idx="3">
                    <c:v>0.36943892943000012</c:v>
                  </c:pt>
                  <c:pt idx="4">
                    <c:v>0.28354079241899999</c:v>
                  </c:pt>
                  <c:pt idx="5">
                    <c:v>6.7385830632000029E-2</c:v>
                  </c:pt>
                  <c:pt idx="6">
                    <c:v>0</c:v>
                  </c:pt>
                  <c:pt idx="7">
                    <c:v>0.21323348982200005</c:v>
                  </c:pt>
                  <c:pt idx="8">
                    <c:v>1.8822345299999935E-2</c:v>
                  </c:pt>
                </c:numCache>
              </c:numRef>
            </c:minus>
            <c:spPr>
              <a:ln w="317500">
                <a:solidFill>
                  <a:srgbClr val="FF0000"/>
                </a:solidFill>
                <a:tailEnd type="none" w="sm" len="sm"/>
              </a:ln>
            </c:spPr>
          </c:errBars>
          <c:cat>
            <c:strRef>
              <c:f>Arkusz1!$A$2:$A$10</c:f>
              <c:strCache>
                <c:ptCount val="9"/>
                <c:pt idx="0">
                  <c:v>zwis</c:v>
                </c:pt>
                <c:pt idx="1">
                  <c:v>bieg 
długi</c:v>
                </c:pt>
                <c:pt idx="2">
                  <c:v>Cooper</c:v>
                </c:pt>
                <c:pt idx="3">
                  <c:v>skok 
w dal</c:v>
                </c:pt>
                <c:pt idx="4">
                  <c:v>bieg 
50 m</c:v>
                </c:pt>
                <c:pt idx="5">
                  <c:v>skłon 
w staniu</c:v>
                </c:pt>
                <c:pt idx="6">
                  <c:v>siła 
ścisku ręki</c:v>
                </c:pt>
                <c:pt idx="7">
                  <c:v>bieg 
4x10 m</c:v>
                </c:pt>
                <c:pt idx="8">
                  <c:v>siady 
z leżenia</c:v>
                </c:pt>
              </c:strCache>
            </c:strRef>
          </c:cat>
          <c:val>
            <c:numRef>
              <c:f>Arkusz1!$E$2:$E$10</c:f>
              <c:numCache>
                <c:formatCode>General</c:formatCode>
                <c:ptCount val="9"/>
                <c:pt idx="0">
                  <c:v>-0.92749044716807461</c:v>
                </c:pt>
                <c:pt idx="1">
                  <c:v>-0.32663505955123173</c:v>
                </c:pt>
                <c:pt idx="2">
                  <c:v>-0.37205351900000005</c:v>
                </c:pt>
                <c:pt idx="3">
                  <c:v>-0.30667584203360354</c:v>
                </c:pt>
                <c:pt idx="4">
                  <c:v>6.9989274679837274E-2</c:v>
                </c:pt>
                <c:pt idx="5">
                  <c:v>0.15977372429315809</c:v>
                </c:pt>
                <c:pt idx="6">
                  <c:v>-0.48130291365888039</c:v>
                </c:pt>
                <c:pt idx="7">
                  <c:v>0.43743639347553437</c:v>
                </c:pt>
                <c:pt idx="8">
                  <c:v>0.76548118640969998</c:v>
                </c:pt>
              </c:numCache>
            </c:numRef>
          </c:val>
        </c:ser>
        <c:dLbls/>
        <c:gapWidth val="40"/>
        <c:overlap val="55"/>
        <c:axId val="80856192"/>
        <c:axId val="80857728"/>
      </c:barChart>
      <c:catAx>
        <c:axId val="80856192"/>
        <c:scaling>
          <c:orientation val="minMax"/>
        </c:scaling>
        <c:axPos val="b"/>
        <c:numFmt formatCode="General" sourceLinked="1"/>
        <c:tickLblPos val="low"/>
        <c:spPr>
          <a:ln w="6350"/>
        </c:spPr>
        <c:txPr>
          <a:bodyPr/>
          <a:lstStyle/>
          <a:p>
            <a:pPr>
              <a:defRPr sz="1800">
                <a:solidFill>
                  <a:srgbClr val="FEFEFE"/>
                </a:solidFill>
                <a:latin typeface="Bookman Old Style" panose="02050604050505020204" pitchFamily="18" charset="0"/>
              </a:defRPr>
            </a:pPr>
            <a:endParaRPr lang="pl-PL"/>
          </a:p>
        </c:txPr>
        <c:crossAx val="80857728"/>
        <c:crosses val="autoZero"/>
        <c:auto val="1"/>
        <c:lblAlgn val="ctr"/>
        <c:lblOffset val="100"/>
      </c:catAx>
      <c:valAx>
        <c:axId val="80857728"/>
        <c:scaling>
          <c:orientation val="minMax"/>
          <c:max val="0.9"/>
          <c:min val="-1.3"/>
        </c:scaling>
        <c:axPos val="l"/>
        <c:majorGridlines>
          <c:spPr>
            <a:ln w="6350">
              <a:solidFill>
                <a:sysClr val="window" lastClr="FFFFFF"/>
              </a:solidFill>
            </a:ln>
          </c:spPr>
        </c:majorGridlines>
        <c:title>
          <c:tx>
            <c:rich>
              <a:bodyPr rot="0" vert="horz"/>
              <a:lstStyle/>
              <a:p>
                <a:pPr algn="ctr" rtl="0">
                  <a:defRPr lang="pl-PL" sz="1400" b="0" i="0" u="none" strike="noStrike" kern="1200" baseline="0" dirty="0" smtClean="0">
                    <a:solidFill>
                      <a:srgbClr val="FEFEFE"/>
                    </a:solidFill>
                    <a:latin typeface="+mn-lt"/>
                    <a:ea typeface="+mn-ea"/>
                    <a:cs typeface="+mn-cs"/>
                  </a:defRPr>
                </a:pPr>
                <a:r>
                  <a:rPr lang="pl-PL" sz="1200" b="0" i="0" u="none" strike="noStrike" kern="1200" baseline="0" dirty="0" smtClean="0">
                    <a:solidFill>
                      <a:srgbClr val="FEFEFE"/>
                    </a:solidFill>
                    <a:latin typeface="+mn-lt"/>
                    <a:ea typeface="+mn-ea"/>
                    <a:cs typeface="+mn-cs"/>
                  </a:rPr>
                  <a:t>SD</a:t>
                </a:r>
              </a:p>
            </c:rich>
          </c:tx>
          <c:layout>
            <c:manualLayout>
              <c:xMode val="edge"/>
              <c:yMode val="edge"/>
              <c:x val="7.164795467185564E-2"/>
              <c:y val="3.8863082212684169E-2"/>
            </c:manualLayout>
          </c:layout>
          <c:spPr>
            <a:noFill/>
          </c:spPr>
        </c:title>
        <c:numFmt formatCode="General" sourceLinked="1"/>
        <c:tickLblPos val="nextTo"/>
        <c:spPr>
          <a:ln w="19050">
            <a:solidFill>
              <a:srgbClr val="FEFEFE"/>
            </a:solidFill>
          </a:ln>
        </c:spPr>
        <c:txPr>
          <a:bodyPr/>
          <a:lstStyle/>
          <a:p>
            <a:pPr>
              <a:defRPr sz="1600" baseline="0">
                <a:solidFill>
                  <a:srgbClr val="FEFEFE"/>
                </a:solidFill>
                <a:latin typeface="Bookman Old Style" panose="02050604050505020204" pitchFamily="18" charset="0"/>
              </a:defRPr>
            </a:pPr>
            <a:endParaRPr lang="pl-PL"/>
          </a:p>
        </c:txPr>
        <c:crossAx val="80856192"/>
        <c:crosses val="autoZero"/>
        <c:crossBetween val="between"/>
        <c:majorUnit val="0.2"/>
      </c:valAx>
    </c:plotArea>
    <c:plotVisOnly val="1"/>
    <c:dispBlanksAs val="span"/>
  </c:chart>
  <c:txPr>
    <a:bodyPr/>
    <a:lstStyle/>
    <a:p>
      <a:pPr>
        <a:defRPr sz="1800"/>
      </a:pPr>
      <a:endParaRPr lang="pl-PL"/>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pl-PL"/>
  <c:clrMapOvr bg1="lt1" tx1="dk1" bg2="lt2" tx2="dk2" accent1="accent1" accent2="accent2" accent3="accent3" accent4="accent4" accent5="accent5" accent6="accent6" hlink="hlink" folHlink="folHlink"/>
  <c:chart>
    <c:plotArea>
      <c:layout>
        <c:manualLayout>
          <c:layoutTarget val="inner"/>
          <c:xMode val="edge"/>
          <c:yMode val="edge"/>
          <c:x val="4.2526046429190986E-2"/>
          <c:y val="2.136382895138407E-2"/>
          <c:w val="0.93576318940588143"/>
          <c:h val="0.91913185132757846"/>
        </c:manualLayout>
      </c:layout>
      <c:barChart>
        <c:barDir val="col"/>
        <c:grouping val="clustered"/>
        <c:ser>
          <c:idx val="0"/>
          <c:order val="0"/>
          <c:tx>
            <c:strRef>
              <c:f>Arkusz1!$B$1</c:f>
              <c:strCache>
                <c:ptCount val="1"/>
                <c:pt idx="0">
                  <c:v>I EE   7-9 lat</c:v>
                </c:pt>
              </c:strCache>
            </c:strRef>
          </c:tx>
          <c:spPr>
            <a:solidFill>
              <a:srgbClr val="00B050"/>
            </a:solidFill>
            <a:ln w="12700" cmpd="sng">
              <a:solidFill>
                <a:schemeClr val="tx1"/>
              </a:solidFill>
              <a:prstDash val="solid"/>
            </a:ln>
          </c:spPr>
          <c:dPt>
            <c:idx val="0"/>
          </c:dPt>
          <c:dPt>
            <c:idx val="1"/>
          </c:dPt>
          <c:dPt>
            <c:idx val="2"/>
          </c:dPt>
          <c:cat>
            <c:strRef>
              <c:f>Arkusz1!$A$2:$A$11</c:f>
              <c:strCache>
                <c:ptCount val="10"/>
                <c:pt idx="0">
                  <c:v>zwis</c:v>
                </c:pt>
                <c:pt idx="1">
                  <c:v>bieg 
600 m</c:v>
                </c:pt>
                <c:pt idx="2">
                  <c:v>Cooper</c:v>
                </c:pt>
                <c:pt idx="3">
                  <c:v>bieg 
800 m</c:v>
                </c:pt>
                <c:pt idx="4">
                  <c:v>skok 
w dal</c:v>
                </c:pt>
                <c:pt idx="5">
                  <c:v>bieg 
50 m</c:v>
                </c:pt>
                <c:pt idx="6">
                  <c:v>skłon 
w staniu</c:v>
                </c:pt>
                <c:pt idx="7">
                  <c:v>siła 
ścisku ręki</c:v>
                </c:pt>
                <c:pt idx="8">
                  <c:v>bieg 
4x10 m</c:v>
                </c:pt>
                <c:pt idx="9">
                  <c:v>siady 
z leżenia</c:v>
                </c:pt>
              </c:strCache>
            </c:strRef>
          </c:cat>
          <c:val>
            <c:numRef>
              <c:f>Arkusz1!$B$2:$B$11</c:f>
              <c:numCache>
                <c:formatCode>General</c:formatCode>
                <c:ptCount val="10"/>
                <c:pt idx="0">
                  <c:v>-1.1843258558416532</c:v>
                </c:pt>
                <c:pt idx="1">
                  <c:v>-0.9062820948075172</c:v>
                </c:pt>
                <c:pt idx="2">
                  <c:v>-0.7322764087000001</c:v>
                </c:pt>
                <c:pt idx="3">
                  <c:v>0</c:v>
                </c:pt>
                <c:pt idx="4">
                  <c:v>-0.9525268584355373</c:v>
                </c:pt>
                <c:pt idx="5">
                  <c:v>-0.44774215662040834</c:v>
                </c:pt>
                <c:pt idx="6">
                  <c:v>-2.0598328918152903E-2</c:v>
                </c:pt>
                <c:pt idx="7">
                  <c:v>-0.2007533723978305</c:v>
                </c:pt>
                <c:pt idx="8">
                  <c:v>3.0265952130060642E-2</c:v>
                </c:pt>
                <c:pt idx="9">
                  <c:v>0.39176922172159612</c:v>
                </c:pt>
              </c:numCache>
            </c:numRef>
          </c:val>
        </c:ser>
        <c:ser>
          <c:idx val="1"/>
          <c:order val="1"/>
          <c:tx>
            <c:strRef>
              <c:f>Arkusz1!$C$1</c:f>
              <c:strCache>
                <c:ptCount val="1"/>
                <c:pt idx="0">
                  <c:v>II EE 10-12 lat</c:v>
                </c:pt>
              </c:strCache>
            </c:strRef>
          </c:tx>
          <c:spPr>
            <a:solidFill>
              <a:srgbClr val="FFFF00"/>
            </a:solidFill>
            <a:ln w="12700">
              <a:solidFill>
                <a:schemeClr val="tx1"/>
              </a:solidFill>
              <a:prstDash val="solid"/>
            </a:ln>
          </c:spPr>
          <c:dPt>
            <c:idx val="0"/>
          </c:dPt>
          <c:dPt>
            <c:idx val="1"/>
          </c:dPt>
          <c:dPt>
            <c:idx val="2"/>
          </c:dPt>
          <c:dPt>
            <c:idx val="3"/>
            <c:spPr>
              <a:noFill/>
              <a:ln w="12700">
                <a:noFill/>
                <a:prstDash val="solid"/>
              </a:ln>
            </c:spPr>
          </c:dPt>
          <c:cat>
            <c:strRef>
              <c:f>Arkusz1!$A$2:$A$11</c:f>
              <c:strCache>
                <c:ptCount val="10"/>
                <c:pt idx="0">
                  <c:v>zwis</c:v>
                </c:pt>
                <c:pt idx="1">
                  <c:v>bieg 
600 m</c:v>
                </c:pt>
                <c:pt idx="2">
                  <c:v>Cooper</c:v>
                </c:pt>
                <c:pt idx="3">
                  <c:v>bieg 
800 m</c:v>
                </c:pt>
                <c:pt idx="4">
                  <c:v>skok 
w dal</c:v>
                </c:pt>
                <c:pt idx="5">
                  <c:v>bieg 
50 m</c:v>
                </c:pt>
                <c:pt idx="6">
                  <c:v>skłon 
w staniu</c:v>
                </c:pt>
                <c:pt idx="7">
                  <c:v>siła 
ścisku ręki</c:v>
                </c:pt>
                <c:pt idx="8">
                  <c:v>bieg 
4x10 m</c:v>
                </c:pt>
                <c:pt idx="9">
                  <c:v>siady 
z leżenia</c:v>
                </c:pt>
              </c:strCache>
            </c:strRef>
          </c:cat>
          <c:val>
            <c:numRef>
              <c:f>Arkusz1!$C$2:$C$11</c:f>
              <c:numCache>
                <c:formatCode>General</c:formatCode>
                <c:ptCount val="10"/>
                <c:pt idx="0">
                  <c:v>-0.97816112659376464</c:v>
                </c:pt>
                <c:pt idx="1">
                  <c:v>-0.52245335973333573</c:v>
                </c:pt>
                <c:pt idx="2">
                  <c:v>-0.60987918140000019</c:v>
                </c:pt>
                <c:pt idx="3">
                  <c:v>-0.4153962536933834</c:v>
                </c:pt>
                <c:pt idx="4">
                  <c:v>-0.67550212947195531</c:v>
                </c:pt>
                <c:pt idx="5">
                  <c:v>-0.28424517980494524</c:v>
                </c:pt>
                <c:pt idx="6">
                  <c:v>0.12428547947962387</c:v>
                </c:pt>
                <c:pt idx="7">
                  <c:v>0.1358936341384179</c:v>
                </c:pt>
                <c:pt idx="8">
                  <c:v>0.22433137533716663</c:v>
                </c:pt>
                <c:pt idx="9">
                  <c:v>0.67075641938399222</c:v>
                </c:pt>
              </c:numCache>
            </c:numRef>
          </c:val>
        </c:ser>
        <c:ser>
          <c:idx val="2"/>
          <c:order val="2"/>
          <c:tx>
            <c:strRef>
              <c:f>Arkusz1!$D$1</c:f>
              <c:strCache>
                <c:ptCount val="1"/>
                <c:pt idx="0">
                  <c:v>III EE 13-15 lat</c:v>
                </c:pt>
              </c:strCache>
            </c:strRef>
          </c:tx>
          <c:spPr>
            <a:solidFill>
              <a:srgbClr val="FF6600"/>
            </a:solidFill>
            <a:ln w="12700">
              <a:solidFill>
                <a:schemeClr val="tx1"/>
              </a:solidFill>
              <a:prstDash val="solid"/>
            </a:ln>
          </c:spPr>
          <c:dPt>
            <c:idx val="0"/>
          </c:dPt>
          <c:dPt>
            <c:idx val="1"/>
            <c:spPr>
              <a:noFill/>
              <a:ln w="12700">
                <a:noFill/>
                <a:prstDash val="solid"/>
              </a:ln>
            </c:spPr>
          </c:dPt>
          <c:cat>
            <c:strRef>
              <c:f>Arkusz1!$A$2:$A$11</c:f>
              <c:strCache>
                <c:ptCount val="10"/>
                <c:pt idx="0">
                  <c:v>zwis</c:v>
                </c:pt>
                <c:pt idx="1">
                  <c:v>bieg 
600 m</c:v>
                </c:pt>
                <c:pt idx="2">
                  <c:v>Cooper</c:v>
                </c:pt>
                <c:pt idx="3">
                  <c:v>bieg 
800 m</c:v>
                </c:pt>
                <c:pt idx="4">
                  <c:v>skok 
w dal</c:v>
                </c:pt>
                <c:pt idx="5">
                  <c:v>bieg 
50 m</c:v>
                </c:pt>
                <c:pt idx="6">
                  <c:v>skłon 
w staniu</c:v>
                </c:pt>
                <c:pt idx="7">
                  <c:v>siła 
ścisku ręki</c:v>
                </c:pt>
                <c:pt idx="8">
                  <c:v>bieg 
4x10 m</c:v>
                </c:pt>
                <c:pt idx="9">
                  <c:v>siady 
z leżenia</c:v>
                </c:pt>
              </c:strCache>
            </c:strRef>
          </c:cat>
          <c:val>
            <c:numRef>
              <c:f>Arkusz1!$D$2:$D$11</c:f>
              <c:numCache>
                <c:formatCode>General</c:formatCode>
                <c:ptCount val="10"/>
                <c:pt idx="0">
                  <c:v>-0.867974086274381</c:v>
                </c:pt>
                <c:pt idx="1">
                  <c:v>-1.4314883099999998</c:v>
                </c:pt>
                <c:pt idx="2">
                  <c:v>-0.59920055039999998</c:v>
                </c:pt>
                <c:pt idx="3">
                  <c:v>-0.30190925937297985</c:v>
                </c:pt>
                <c:pt idx="4">
                  <c:v>-0.49765017228263575</c:v>
                </c:pt>
                <c:pt idx="5">
                  <c:v>-3.3784326042057479E-2</c:v>
                </c:pt>
                <c:pt idx="6">
                  <c:v>0.26934542302806652</c:v>
                </c:pt>
                <c:pt idx="7">
                  <c:v>0.1295023757922267</c:v>
                </c:pt>
                <c:pt idx="8">
                  <c:v>0.39381656604084586</c:v>
                </c:pt>
                <c:pt idx="9">
                  <c:v>0.94424902015536483</c:v>
                </c:pt>
              </c:numCache>
            </c:numRef>
          </c:val>
        </c:ser>
        <c:ser>
          <c:idx val="3"/>
          <c:order val="3"/>
          <c:tx>
            <c:strRef>
              <c:f>Arkusz1!$E$1</c:f>
              <c:strCache>
                <c:ptCount val="1"/>
                <c:pt idx="0">
                  <c:v>IV EE 16-19 lat</c:v>
                </c:pt>
              </c:strCache>
            </c:strRef>
          </c:tx>
          <c:spPr>
            <a:solidFill>
              <a:srgbClr val="FF0000"/>
            </a:solidFill>
            <a:ln w="12700">
              <a:solidFill>
                <a:schemeClr val="tx1"/>
              </a:solidFill>
            </a:ln>
          </c:spPr>
          <c:dPt>
            <c:idx val="0"/>
          </c:dPt>
          <c:dPt>
            <c:idx val="1"/>
            <c:spPr>
              <a:noFill/>
              <a:ln w="12700">
                <a:noFill/>
              </a:ln>
            </c:spPr>
          </c:dPt>
          <c:dPt>
            <c:idx val="3"/>
          </c:dPt>
          <c:dPt>
            <c:idx val="4"/>
          </c:dPt>
          <c:cat>
            <c:strRef>
              <c:f>Arkusz1!$A$2:$A$11</c:f>
              <c:strCache>
                <c:ptCount val="10"/>
                <c:pt idx="0">
                  <c:v>zwis</c:v>
                </c:pt>
                <c:pt idx="1">
                  <c:v>bieg 
600 m</c:v>
                </c:pt>
                <c:pt idx="2">
                  <c:v>Cooper</c:v>
                </c:pt>
                <c:pt idx="3">
                  <c:v>bieg 
800 m</c:v>
                </c:pt>
                <c:pt idx="4">
                  <c:v>skok 
w dal</c:v>
                </c:pt>
                <c:pt idx="5">
                  <c:v>bieg 
50 m</c:v>
                </c:pt>
                <c:pt idx="6">
                  <c:v>skłon 
w staniu</c:v>
                </c:pt>
                <c:pt idx="7">
                  <c:v>siła 
ścisku ręki</c:v>
                </c:pt>
                <c:pt idx="8">
                  <c:v>bieg 
4x10 m</c:v>
                </c:pt>
                <c:pt idx="9">
                  <c:v>siady 
z leżenia</c:v>
                </c:pt>
              </c:strCache>
            </c:strRef>
          </c:cat>
          <c:val>
            <c:numRef>
              <c:f>Arkusz1!$E$2:$E$11</c:f>
              <c:numCache>
                <c:formatCode>General</c:formatCode>
                <c:ptCount val="10"/>
                <c:pt idx="0">
                  <c:v>-0.95091283810066274</c:v>
                </c:pt>
                <c:pt idx="1">
                  <c:v>-2.3573129499999999</c:v>
                </c:pt>
                <c:pt idx="2">
                  <c:v>-0.49693953070000002</c:v>
                </c:pt>
                <c:pt idx="3">
                  <c:v>-0.16505332405431375</c:v>
                </c:pt>
                <c:pt idx="4">
                  <c:v>-0.59937938381178846</c:v>
                </c:pt>
                <c:pt idx="5">
                  <c:v>-0.10311526484219762</c:v>
                </c:pt>
                <c:pt idx="6">
                  <c:v>-7.036975621694655E-2</c:v>
                </c:pt>
                <c:pt idx="7">
                  <c:v>0.1262662832688132</c:v>
                </c:pt>
                <c:pt idx="8">
                  <c:v>0.2260724663516929</c:v>
                </c:pt>
                <c:pt idx="9">
                  <c:v>0.9685161162427024</c:v>
                </c:pt>
              </c:numCache>
            </c:numRef>
          </c:val>
        </c:ser>
        <c:dLbls/>
        <c:axId val="91995136"/>
        <c:axId val="91595520"/>
      </c:barChart>
      <c:catAx>
        <c:axId val="91995136"/>
        <c:scaling>
          <c:orientation val="minMax"/>
        </c:scaling>
        <c:axPos val="b"/>
        <c:numFmt formatCode="General" sourceLinked="1"/>
        <c:tickLblPos val="low"/>
        <c:spPr>
          <a:ln w="6350"/>
        </c:spPr>
        <c:txPr>
          <a:bodyPr/>
          <a:lstStyle/>
          <a:p>
            <a:pPr>
              <a:defRPr sz="1800">
                <a:solidFill>
                  <a:srgbClr val="FEFEFE"/>
                </a:solidFill>
                <a:latin typeface="Bookman Old Style" panose="02050604050505020204" pitchFamily="18" charset="0"/>
              </a:defRPr>
            </a:pPr>
            <a:endParaRPr lang="pl-PL"/>
          </a:p>
        </c:txPr>
        <c:crossAx val="91595520"/>
        <c:crosses val="autoZero"/>
        <c:auto val="1"/>
        <c:lblAlgn val="ctr"/>
        <c:lblOffset val="100"/>
      </c:catAx>
      <c:valAx>
        <c:axId val="91595520"/>
        <c:scaling>
          <c:orientation val="minMax"/>
          <c:max val="1"/>
          <c:min val="-1.3"/>
        </c:scaling>
        <c:axPos val="l"/>
        <c:majorGridlines>
          <c:spPr>
            <a:ln w="9525">
              <a:solidFill>
                <a:sysClr val="window" lastClr="FFFFFF"/>
              </a:solidFill>
            </a:ln>
          </c:spPr>
        </c:majorGridlines>
        <c:title>
          <c:tx>
            <c:rich>
              <a:bodyPr rot="0" vert="horz"/>
              <a:lstStyle/>
              <a:p>
                <a:pPr algn="ctr" rtl="0">
                  <a:defRPr lang="pl-PL" sz="1400" b="0" i="0" u="none" strike="noStrike" kern="1200" baseline="0" dirty="0" smtClean="0">
                    <a:solidFill>
                      <a:srgbClr val="FEFEFE"/>
                    </a:solidFill>
                    <a:latin typeface="+mn-lt"/>
                    <a:ea typeface="+mn-ea"/>
                    <a:cs typeface="+mn-cs"/>
                  </a:defRPr>
                </a:pPr>
                <a:r>
                  <a:rPr lang="pl-PL" sz="1600" b="0" i="0" u="none" strike="noStrike" kern="1200" baseline="0" dirty="0" smtClean="0">
                    <a:solidFill>
                      <a:srgbClr val="FEFEFE"/>
                    </a:solidFill>
                    <a:latin typeface="+mn-lt"/>
                    <a:ea typeface="+mn-ea"/>
                    <a:cs typeface="+mn-cs"/>
                  </a:rPr>
                  <a:t>SD</a:t>
                </a:r>
              </a:p>
            </c:rich>
          </c:tx>
          <c:layout>
            <c:manualLayout>
              <c:xMode val="edge"/>
              <c:yMode val="edge"/>
              <c:x val="6.2691960337873734E-2"/>
              <c:y val="2.0717940559599905E-4"/>
            </c:manualLayout>
          </c:layout>
          <c:spPr>
            <a:noFill/>
          </c:spPr>
        </c:title>
        <c:numFmt formatCode="General" sourceLinked="1"/>
        <c:tickLblPos val="nextTo"/>
        <c:spPr>
          <a:ln w="22225">
            <a:solidFill>
              <a:sysClr val="window" lastClr="FFFFFF"/>
            </a:solidFill>
          </a:ln>
        </c:spPr>
        <c:txPr>
          <a:bodyPr/>
          <a:lstStyle/>
          <a:p>
            <a:pPr>
              <a:defRPr sz="1600" baseline="0">
                <a:solidFill>
                  <a:srgbClr val="FEFEFE"/>
                </a:solidFill>
                <a:latin typeface="Bookman Old Style" panose="02050604050505020204" pitchFamily="18" charset="0"/>
              </a:defRPr>
            </a:pPr>
            <a:endParaRPr lang="pl-PL"/>
          </a:p>
        </c:txPr>
        <c:crossAx val="91995136"/>
        <c:crosses val="autoZero"/>
        <c:crossBetween val="between"/>
        <c:majorUnit val="0.2"/>
      </c:valAx>
    </c:plotArea>
    <c:legend>
      <c:legendPos val="r"/>
      <c:layout>
        <c:manualLayout>
          <c:xMode val="edge"/>
          <c:yMode val="edge"/>
          <c:x val="0.10664956597222222"/>
          <c:y val="0"/>
          <c:w val="0.19291979166666673"/>
          <c:h val="0.28909581320450889"/>
        </c:manualLayout>
      </c:layout>
      <c:spPr>
        <a:noFill/>
      </c:spPr>
      <c:txPr>
        <a:bodyPr/>
        <a:lstStyle/>
        <a:p>
          <a:pPr>
            <a:defRPr sz="1800" b="1">
              <a:ln w="3175">
                <a:solidFill>
                  <a:schemeClr val="bg2">
                    <a:lumMod val="75000"/>
                  </a:schemeClr>
                </a:solidFill>
              </a:ln>
              <a:solidFill>
                <a:srgbClr val="FEFEFE"/>
              </a:solidFill>
              <a:latin typeface="Bookman Old Style" panose="02050604050505020204" pitchFamily="18" charset="0"/>
            </a:defRPr>
          </a:pPr>
          <a:endParaRPr lang="pl-PL"/>
        </a:p>
      </c:txPr>
    </c:legend>
    <c:plotVisOnly val="1"/>
    <c:dispBlanksAs val="span"/>
  </c:chart>
  <c:txPr>
    <a:bodyPr/>
    <a:lstStyle/>
    <a:p>
      <a:pPr>
        <a:defRPr sz="1800"/>
      </a:pPr>
      <a:endParaRPr lang="pl-PL"/>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lang val="pl-PL"/>
  <c:chart>
    <c:plotArea>
      <c:layout>
        <c:manualLayout>
          <c:layoutTarget val="inner"/>
          <c:xMode val="edge"/>
          <c:yMode val="edge"/>
          <c:x val="4.2526046429190986E-2"/>
          <c:y val="2.136382895138407E-2"/>
          <c:w val="0.93576318940588143"/>
          <c:h val="0.91913185132757813"/>
        </c:manualLayout>
      </c:layout>
      <c:barChart>
        <c:barDir val="col"/>
        <c:grouping val="clustered"/>
        <c:ser>
          <c:idx val="0"/>
          <c:order val="0"/>
          <c:tx>
            <c:strRef>
              <c:f>Arkusz1!$B$1</c:f>
              <c:strCache>
                <c:ptCount val="1"/>
                <c:pt idx="0">
                  <c:v>1979</c:v>
                </c:pt>
              </c:strCache>
            </c:strRef>
          </c:tx>
          <c:spPr>
            <a:solidFill>
              <a:srgbClr val="0033CC"/>
            </a:solidFill>
            <a:ln w="34925">
              <a:solidFill>
                <a:srgbClr val="0033CC"/>
              </a:solidFill>
            </a:ln>
          </c:spPr>
          <c:cat>
            <c:strRef>
              <c:f>Arkusz1!$A$2:$A$10</c:f>
              <c:strCache>
                <c:ptCount val="9"/>
                <c:pt idx="0">
                  <c:v>zwis</c:v>
                </c:pt>
                <c:pt idx="1">
                  <c:v>bieg 600 </c:v>
                </c:pt>
                <c:pt idx="2">
                  <c:v>skok w dal</c:v>
                </c:pt>
                <c:pt idx="3">
                  <c:v>Cooper*</c:v>
                </c:pt>
                <c:pt idx="4">
                  <c:v>bieg 50 m</c:v>
                </c:pt>
                <c:pt idx="5">
                  <c:v>siła ścisku</c:v>
                </c:pt>
                <c:pt idx="6">
                  <c:v>skłon w staniu</c:v>
                </c:pt>
                <c:pt idx="7">
                  <c:v>bieg 4x10m</c:v>
                </c:pt>
                <c:pt idx="8">
                  <c:v>siady z leżenia</c:v>
                </c:pt>
              </c:strCache>
            </c:strRef>
          </c:cat>
          <c:val>
            <c:numRef>
              <c:f>Arkusz1!$B$2:$B$10</c:f>
              <c:numCache>
                <c:formatCode>General</c:formatCode>
                <c:ptCount val="9"/>
                <c:pt idx="0">
                  <c:v>1.0000000000000005E-3</c:v>
                </c:pt>
                <c:pt idx="1">
                  <c:v>1.0000000000000005E-3</c:v>
                </c:pt>
                <c:pt idx="2">
                  <c:v>1.0000000000000005E-3</c:v>
                </c:pt>
                <c:pt idx="4">
                  <c:v>1.0000000000000005E-3</c:v>
                </c:pt>
                <c:pt idx="5">
                  <c:v>1.0000000000000005E-3</c:v>
                </c:pt>
                <c:pt idx="6">
                  <c:v>1.0000000000000005E-3</c:v>
                </c:pt>
                <c:pt idx="7">
                  <c:v>1.0000000000000005E-3</c:v>
                </c:pt>
                <c:pt idx="8">
                  <c:v>1.0000000000000005E-3</c:v>
                </c:pt>
              </c:numCache>
            </c:numRef>
          </c:val>
        </c:ser>
        <c:ser>
          <c:idx val="1"/>
          <c:order val="1"/>
          <c:tx>
            <c:strRef>
              <c:f>Arkusz1!$C$1</c:f>
              <c:strCache>
                <c:ptCount val="1"/>
                <c:pt idx="0">
                  <c:v>1989</c:v>
                </c:pt>
              </c:strCache>
            </c:strRef>
          </c:tx>
          <c:spPr>
            <a:solidFill>
              <a:srgbClr val="558ED5"/>
            </a:solidFill>
            <a:ln w="3175">
              <a:solidFill>
                <a:srgbClr val="0070C0"/>
              </a:solidFill>
            </a:ln>
          </c:spPr>
          <c:cat>
            <c:strRef>
              <c:f>Arkusz1!$A$2:$A$10</c:f>
              <c:strCache>
                <c:ptCount val="9"/>
                <c:pt idx="0">
                  <c:v>zwis</c:v>
                </c:pt>
                <c:pt idx="1">
                  <c:v>bieg 600 </c:v>
                </c:pt>
                <c:pt idx="2">
                  <c:v>skok w dal</c:v>
                </c:pt>
                <c:pt idx="3">
                  <c:v>Cooper*</c:v>
                </c:pt>
                <c:pt idx="4">
                  <c:v>bieg 50 m</c:v>
                </c:pt>
                <c:pt idx="5">
                  <c:v>siła ścisku</c:v>
                </c:pt>
                <c:pt idx="6">
                  <c:v>skłon w staniu</c:v>
                </c:pt>
                <c:pt idx="7">
                  <c:v>bieg 4x10m</c:v>
                </c:pt>
                <c:pt idx="8">
                  <c:v>siady z leżenia</c:v>
                </c:pt>
              </c:strCache>
            </c:strRef>
          </c:cat>
          <c:val>
            <c:numRef>
              <c:f>Arkusz1!$C$2:$C$10</c:f>
              <c:numCache>
                <c:formatCode>General</c:formatCode>
                <c:ptCount val="9"/>
                <c:pt idx="0">
                  <c:v>-0.66343983429477327</c:v>
                </c:pt>
                <c:pt idx="1">
                  <c:v>0.1316722320421552</c:v>
                </c:pt>
                <c:pt idx="2">
                  <c:v>0.17752546013942039</c:v>
                </c:pt>
                <c:pt idx="3">
                  <c:v>1.0000000000000005E-3</c:v>
                </c:pt>
                <c:pt idx="4">
                  <c:v>0.22861100135992132</c:v>
                </c:pt>
                <c:pt idx="5">
                  <c:v>-0.39976679481510047</c:v>
                </c:pt>
                <c:pt idx="6">
                  <c:v>0.17421878395775592</c:v>
                </c:pt>
                <c:pt idx="7">
                  <c:v>0.31627091895623011</c:v>
                </c:pt>
                <c:pt idx="8">
                  <c:v>0.24786170061182061</c:v>
                </c:pt>
              </c:numCache>
            </c:numRef>
          </c:val>
        </c:ser>
        <c:ser>
          <c:idx val="2"/>
          <c:order val="2"/>
          <c:tx>
            <c:strRef>
              <c:f>Arkusz1!$D$1</c:f>
              <c:strCache>
                <c:ptCount val="1"/>
                <c:pt idx="0">
                  <c:v>1999</c:v>
                </c:pt>
              </c:strCache>
            </c:strRef>
          </c:tx>
          <c:spPr>
            <a:solidFill>
              <a:srgbClr val="33CCFF"/>
            </a:solidFill>
            <a:ln w="3175">
              <a:solidFill>
                <a:srgbClr val="33CCFF"/>
              </a:solidFill>
            </a:ln>
          </c:spPr>
          <c:cat>
            <c:strRef>
              <c:f>Arkusz1!$A$2:$A$10</c:f>
              <c:strCache>
                <c:ptCount val="9"/>
                <c:pt idx="0">
                  <c:v>zwis</c:v>
                </c:pt>
                <c:pt idx="1">
                  <c:v>bieg 600 </c:v>
                </c:pt>
                <c:pt idx="2">
                  <c:v>skok w dal</c:v>
                </c:pt>
                <c:pt idx="3">
                  <c:v>Cooper*</c:v>
                </c:pt>
                <c:pt idx="4">
                  <c:v>bieg 50 m</c:v>
                </c:pt>
                <c:pt idx="5">
                  <c:v>siła ścisku</c:v>
                </c:pt>
                <c:pt idx="6">
                  <c:v>skłon w staniu</c:v>
                </c:pt>
                <c:pt idx="7">
                  <c:v>bieg 4x10m</c:v>
                </c:pt>
                <c:pt idx="8">
                  <c:v>siady z leżenia</c:v>
                </c:pt>
              </c:strCache>
            </c:strRef>
          </c:cat>
          <c:val>
            <c:numRef>
              <c:f>Arkusz1!$D$2:$D$10</c:f>
              <c:numCache>
                <c:formatCode>General</c:formatCode>
                <c:ptCount val="9"/>
                <c:pt idx="0">
                  <c:v>-0.92095649779477284</c:v>
                </c:pt>
                <c:pt idx="1">
                  <c:v>-0.56907648495784457</c:v>
                </c:pt>
                <c:pt idx="2">
                  <c:v>-0.30160084186057989</c:v>
                </c:pt>
                <c:pt idx="3">
                  <c:v>-0.37205351900000011</c:v>
                </c:pt>
                <c:pt idx="4">
                  <c:v>7.5522038359921342E-2</c:v>
                </c:pt>
                <c:pt idx="5">
                  <c:v>-0.47306694781510045</c:v>
                </c:pt>
                <c:pt idx="6">
                  <c:v>0.1325950167577559</c:v>
                </c:pt>
                <c:pt idx="7">
                  <c:v>0.43358211865622998</c:v>
                </c:pt>
                <c:pt idx="8">
                  <c:v>0.78611860511182052</c:v>
                </c:pt>
              </c:numCache>
            </c:numRef>
          </c:val>
        </c:ser>
        <c:ser>
          <c:idx val="3"/>
          <c:order val="3"/>
          <c:tx>
            <c:strRef>
              <c:f>Arkusz1!$E$1</c:f>
              <c:strCache>
                <c:ptCount val="1"/>
                <c:pt idx="0">
                  <c:v>2009/10</c:v>
                </c:pt>
              </c:strCache>
            </c:strRef>
          </c:tx>
          <c:spPr>
            <a:solidFill>
              <a:srgbClr val="FF0000"/>
            </a:solidFill>
            <a:ln w="3175">
              <a:solidFill>
                <a:srgbClr val="FC3F30"/>
              </a:solidFill>
            </a:ln>
          </c:spPr>
          <c:cat>
            <c:strRef>
              <c:f>Arkusz1!$A$2:$A$10</c:f>
              <c:strCache>
                <c:ptCount val="9"/>
                <c:pt idx="0">
                  <c:v>zwis</c:v>
                </c:pt>
                <c:pt idx="1">
                  <c:v>bieg 600 </c:v>
                </c:pt>
                <c:pt idx="2">
                  <c:v>skok w dal</c:v>
                </c:pt>
                <c:pt idx="3">
                  <c:v>Cooper*</c:v>
                </c:pt>
                <c:pt idx="4">
                  <c:v>bieg 50 m</c:v>
                </c:pt>
                <c:pt idx="5">
                  <c:v>siła ścisku</c:v>
                </c:pt>
                <c:pt idx="6">
                  <c:v>skłon w staniu</c:v>
                </c:pt>
                <c:pt idx="7">
                  <c:v>bieg 4x10m</c:v>
                </c:pt>
                <c:pt idx="8">
                  <c:v>siady z leżenia</c:v>
                </c:pt>
              </c:strCache>
            </c:strRef>
          </c:cat>
          <c:val>
            <c:numRef>
              <c:f>Arkusz1!$E$2:$E$10</c:f>
              <c:numCache>
                <c:formatCode>General</c:formatCode>
                <c:ptCount val="9"/>
                <c:pt idx="0">
                  <c:v>-0.98950101389477285</c:v>
                </c:pt>
                <c:pt idx="1">
                  <c:v>-0.74987855077784482</c:v>
                </c:pt>
                <c:pt idx="2">
                  <c:v>-0.67103977129058023</c:v>
                </c:pt>
                <c:pt idx="3">
                  <c:v>-0.59281886039999998</c:v>
                </c:pt>
                <c:pt idx="4">
                  <c:v>-0.20801875405907871</c:v>
                </c:pt>
                <c:pt idx="5">
                  <c:v>5.3093383007899633E-2</c:v>
                </c:pt>
                <c:pt idx="6">
                  <c:v>6.5209186125755852E-2</c:v>
                </c:pt>
                <c:pt idx="7">
                  <c:v>0.22034862883422998</c:v>
                </c:pt>
                <c:pt idx="8">
                  <c:v>0.7672962598118207</c:v>
                </c:pt>
              </c:numCache>
            </c:numRef>
          </c:val>
        </c:ser>
        <c:dLbls/>
        <c:gapWidth val="40"/>
        <c:overlap val="-5"/>
        <c:axId val="97368320"/>
        <c:axId val="97382400"/>
      </c:barChart>
      <c:lineChart>
        <c:grouping val="standard"/>
        <c:ser>
          <c:idx val="4"/>
          <c:order val="4"/>
          <c:tx>
            <c:strRef>
              <c:f>Arkusz1!$F$1</c:f>
              <c:strCache>
                <c:ptCount val="1"/>
                <c:pt idx="0">
                  <c:v>1979 &lt;10lat</c:v>
                </c:pt>
              </c:strCache>
            </c:strRef>
          </c:tx>
          <c:spPr>
            <a:ln w="38100">
              <a:solidFill>
                <a:srgbClr val="0033CC"/>
              </a:solidFill>
            </a:ln>
          </c:spPr>
          <c:marker>
            <c:symbol val="diamond"/>
            <c:size val="8"/>
            <c:spPr>
              <a:solidFill>
                <a:srgbClr val="0033CC"/>
              </a:solidFill>
              <a:ln>
                <a:solidFill>
                  <a:srgbClr val="0033CC"/>
                </a:solidFill>
              </a:ln>
            </c:spPr>
          </c:marker>
          <c:dPt>
            <c:idx val="2"/>
          </c:dPt>
          <c:dPt>
            <c:idx val="4"/>
            <c:spPr>
              <a:ln w="38100">
                <a:noFill/>
              </a:ln>
            </c:spPr>
          </c:dPt>
          <c:cat>
            <c:strRef>
              <c:f>Arkusz1!$A$2:$A$10</c:f>
              <c:strCache>
                <c:ptCount val="9"/>
                <c:pt idx="0">
                  <c:v>zwis</c:v>
                </c:pt>
                <c:pt idx="1">
                  <c:v>bieg 600 </c:v>
                </c:pt>
                <c:pt idx="2">
                  <c:v>skok w dal</c:v>
                </c:pt>
                <c:pt idx="3">
                  <c:v>Cooper*</c:v>
                </c:pt>
                <c:pt idx="4">
                  <c:v>bieg 50 m</c:v>
                </c:pt>
                <c:pt idx="5">
                  <c:v>siła ścisku</c:v>
                </c:pt>
                <c:pt idx="6">
                  <c:v>skłon w staniu</c:v>
                </c:pt>
                <c:pt idx="7">
                  <c:v>bieg 4x10m</c:v>
                </c:pt>
                <c:pt idx="8">
                  <c:v>siady z leżenia</c:v>
                </c:pt>
              </c:strCache>
            </c:strRef>
          </c:cat>
          <c:val>
            <c:numRef>
              <c:f>Arkusz1!$F$2:$F$10</c:f>
              <c:numCache>
                <c:formatCode>General</c:formatCode>
                <c:ptCount val="9"/>
                <c:pt idx="0">
                  <c:v>0.18303676644688022</c:v>
                </c:pt>
                <c:pt idx="1">
                  <c:v>0.13066348194967248</c:v>
                </c:pt>
                <c:pt idx="2">
                  <c:v>0.26994903477495746</c:v>
                </c:pt>
                <c:pt idx="4">
                  <c:v>0.23356685923032974</c:v>
                </c:pt>
                <c:pt idx="5">
                  <c:v>0.25607456133273032</c:v>
                </c:pt>
                <c:pt idx="6">
                  <c:v>7.8248708865908762E-2</c:v>
                </c:pt>
                <c:pt idx="7">
                  <c:v>0.19217980281616934</c:v>
                </c:pt>
                <c:pt idx="8">
                  <c:v>0.29597268789022468</c:v>
                </c:pt>
              </c:numCache>
            </c:numRef>
          </c:val>
        </c:ser>
        <c:ser>
          <c:idx val="5"/>
          <c:order val="5"/>
          <c:tx>
            <c:strRef>
              <c:f>Arkusz1!$G$1</c:f>
              <c:strCache>
                <c:ptCount val="1"/>
                <c:pt idx="0">
                  <c:v>1989 &lt;10lat</c:v>
                </c:pt>
              </c:strCache>
            </c:strRef>
          </c:tx>
          <c:spPr>
            <a:ln>
              <a:solidFill>
                <a:srgbClr val="558ED5"/>
              </a:solidFill>
            </a:ln>
          </c:spPr>
          <c:marker>
            <c:symbol val="diamond"/>
            <c:size val="9"/>
            <c:spPr>
              <a:solidFill>
                <a:srgbClr val="558ED5"/>
              </a:solidFill>
              <a:ln>
                <a:solidFill>
                  <a:srgbClr val="558ED5"/>
                </a:solidFill>
              </a:ln>
            </c:spPr>
          </c:marker>
          <c:cat>
            <c:strRef>
              <c:f>Arkusz1!$A$2:$A$10</c:f>
              <c:strCache>
                <c:ptCount val="9"/>
                <c:pt idx="0">
                  <c:v>zwis</c:v>
                </c:pt>
                <c:pt idx="1">
                  <c:v>bieg 600 </c:v>
                </c:pt>
                <c:pt idx="2">
                  <c:v>skok w dal</c:v>
                </c:pt>
                <c:pt idx="3">
                  <c:v>Cooper*</c:v>
                </c:pt>
                <c:pt idx="4">
                  <c:v>bieg 50 m</c:v>
                </c:pt>
                <c:pt idx="5">
                  <c:v>siła ścisku</c:v>
                </c:pt>
                <c:pt idx="6">
                  <c:v>skłon w staniu</c:v>
                </c:pt>
                <c:pt idx="7">
                  <c:v>bieg 4x10m</c:v>
                </c:pt>
                <c:pt idx="8">
                  <c:v>siady z leżenia</c:v>
                </c:pt>
              </c:strCache>
            </c:strRef>
          </c:cat>
          <c:val>
            <c:numRef>
              <c:f>Arkusz1!$G$2:$G$10</c:f>
              <c:numCache>
                <c:formatCode>General</c:formatCode>
                <c:ptCount val="9"/>
                <c:pt idx="0">
                  <c:v>-0.46754968629477295</c:v>
                </c:pt>
                <c:pt idx="1">
                  <c:v>0.17833396704215521</c:v>
                </c:pt>
                <c:pt idx="2">
                  <c:v>0.36923550113942027</c:v>
                </c:pt>
                <c:pt idx="3">
                  <c:v>9.2688036000000015E-2</c:v>
                </c:pt>
                <c:pt idx="4">
                  <c:v>0.46869892635992139</c:v>
                </c:pt>
                <c:pt idx="5">
                  <c:v>-0.14392612081510045</c:v>
                </c:pt>
                <c:pt idx="6">
                  <c:v>0.18022234695775591</c:v>
                </c:pt>
                <c:pt idx="7">
                  <c:v>0.4858100376562301</c:v>
                </c:pt>
                <c:pt idx="8">
                  <c:v>0.50885259361182067</c:v>
                </c:pt>
              </c:numCache>
            </c:numRef>
          </c:val>
        </c:ser>
        <c:ser>
          <c:idx val="6"/>
          <c:order val="6"/>
          <c:tx>
            <c:strRef>
              <c:f>Arkusz1!$H$1</c:f>
              <c:strCache>
                <c:ptCount val="1"/>
                <c:pt idx="0">
                  <c:v>1999 &lt;10lat</c:v>
                </c:pt>
              </c:strCache>
            </c:strRef>
          </c:tx>
          <c:spPr>
            <a:ln>
              <a:solidFill>
                <a:srgbClr val="33CCFF"/>
              </a:solidFill>
            </a:ln>
          </c:spPr>
          <c:marker>
            <c:symbol val="diamond"/>
            <c:size val="9"/>
            <c:spPr>
              <a:solidFill>
                <a:srgbClr val="33CCFF"/>
              </a:solidFill>
            </c:spPr>
          </c:marker>
          <c:cat>
            <c:strRef>
              <c:f>Arkusz1!$A$2:$A$10</c:f>
              <c:strCache>
                <c:ptCount val="9"/>
                <c:pt idx="0">
                  <c:v>zwis</c:v>
                </c:pt>
                <c:pt idx="1">
                  <c:v>bieg 600 </c:v>
                </c:pt>
                <c:pt idx="2">
                  <c:v>skok w dal</c:v>
                </c:pt>
                <c:pt idx="3">
                  <c:v>Cooper*</c:v>
                </c:pt>
                <c:pt idx="4">
                  <c:v>bieg 50 m</c:v>
                </c:pt>
                <c:pt idx="5">
                  <c:v>siła ścisku</c:v>
                </c:pt>
                <c:pt idx="6">
                  <c:v>skłon w staniu</c:v>
                </c:pt>
                <c:pt idx="7">
                  <c:v>bieg 4x10m</c:v>
                </c:pt>
                <c:pt idx="8">
                  <c:v>siady z leżenia</c:v>
                </c:pt>
              </c:strCache>
            </c:strRef>
          </c:cat>
          <c:val>
            <c:numRef>
              <c:f>Arkusz1!$H$2:$H$10</c:f>
              <c:numCache>
                <c:formatCode>General</c:formatCode>
                <c:ptCount val="9"/>
                <c:pt idx="0">
                  <c:v>-0.84280114729477318</c:v>
                </c:pt>
                <c:pt idx="1">
                  <c:v>-0.55546475295784459</c:v>
                </c:pt>
                <c:pt idx="2">
                  <c:v>-0.15045214286057979</c:v>
                </c:pt>
                <c:pt idx="3">
                  <c:v>-0.42246702800000002</c:v>
                </c:pt>
                <c:pt idx="4">
                  <c:v>0.21437816635992132</c:v>
                </c:pt>
                <c:pt idx="5">
                  <c:v>-0.56735985081510065</c:v>
                </c:pt>
                <c:pt idx="6">
                  <c:v>8.002174945775585E-2</c:v>
                </c:pt>
                <c:pt idx="7">
                  <c:v>0.52920710465622978</c:v>
                </c:pt>
                <c:pt idx="8">
                  <c:v>0.86536078101182057</c:v>
                </c:pt>
              </c:numCache>
            </c:numRef>
          </c:val>
        </c:ser>
        <c:ser>
          <c:idx val="7"/>
          <c:order val="7"/>
          <c:tx>
            <c:strRef>
              <c:f>Arkusz1!$I$1</c:f>
              <c:strCache>
                <c:ptCount val="1"/>
                <c:pt idx="0">
                  <c:v>2009 &lt;10lat</c:v>
                </c:pt>
              </c:strCache>
            </c:strRef>
          </c:tx>
          <c:spPr>
            <a:ln>
              <a:solidFill>
                <a:srgbClr val="FF0000"/>
              </a:solidFill>
            </a:ln>
          </c:spPr>
          <c:marker>
            <c:symbol val="diamond"/>
            <c:size val="9"/>
            <c:spPr>
              <a:solidFill>
                <a:srgbClr val="FF0000"/>
              </a:solidFill>
              <a:ln>
                <a:solidFill>
                  <a:srgbClr val="FF0000"/>
                </a:solidFill>
              </a:ln>
            </c:spPr>
          </c:marker>
          <c:cat>
            <c:strRef>
              <c:f>Arkusz1!$A$2:$A$10</c:f>
              <c:strCache>
                <c:ptCount val="9"/>
                <c:pt idx="0">
                  <c:v>zwis</c:v>
                </c:pt>
                <c:pt idx="1">
                  <c:v>bieg 600 </c:v>
                </c:pt>
                <c:pt idx="2">
                  <c:v>skok w dal</c:v>
                </c:pt>
                <c:pt idx="3">
                  <c:v>Cooper*</c:v>
                </c:pt>
                <c:pt idx="4">
                  <c:v>bieg 50 m</c:v>
                </c:pt>
                <c:pt idx="5">
                  <c:v>siła ścisku</c:v>
                </c:pt>
                <c:pt idx="6">
                  <c:v>skłon w staniu</c:v>
                </c:pt>
                <c:pt idx="7">
                  <c:v>bieg 4x10m</c:v>
                </c:pt>
                <c:pt idx="8">
                  <c:v>siady z leżenia</c:v>
                </c:pt>
              </c:strCache>
            </c:strRef>
          </c:cat>
          <c:val>
            <c:numRef>
              <c:f>Arkusz1!$I$2:$I$10</c:f>
              <c:numCache>
                <c:formatCode>General</c:formatCode>
                <c:ptCount val="9"/>
                <c:pt idx="0">
                  <c:v>-1.0012890893947728</c:v>
                </c:pt>
                <c:pt idx="1">
                  <c:v>-0.77561861285784506</c:v>
                </c:pt>
                <c:pt idx="2">
                  <c:v>-0.68257782366057995</c:v>
                </c:pt>
                <c:pt idx="3">
                  <c:v>-0.63958837270000002</c:v>
                </c:pt>
                <c:pt idx="4">
                  <c:v>-0.21417529739007871</c:v>
                </c:pt>
                <c:pt idx="5">
                  <c:v>5.532118893489963E-2</c:v>
                </c:pt>
                <c:pt idx="6">
                  <c:v>5.7650379947755875E-2</c:v>
                </c:pt>
                <c:pt idx="7">
                  <c:v>0.22244575494623003</c:v>
                </c:pt>
                <c:pt idx="8">
                  <c:v>0.68774190961182091</c:v>
                </c:pt>
              </c:numCache>
            </c:numRef>
          </c:val>
        </c:ser>
        <c:dLbls/>
        <c:marker val="1"/>
        <c:axId val="97368320"/>
        <c:axId val="97382400"/>
      </c:lineChart>
      <c:catAx>
        <c:axId val="97368320"/>
        <c:scaling>
          <c:orientation val="minMax"/>
        </c:scaling>
        <c:axPos val="b"/>
        <c:numFmt formatCode="General" sourceLinked="1"/>
        <c:tickLblPos val="low"/>
        <c:spPr>
          <a:ln w="6350"/>
        </c:spPr>
        <c:txPr>
          <a:bodyPr/>
          <a:lstStyle/>
          <a:p>
            <a:pPr>
              <a:defRPr sz="1800">
                <a:latin typeface="+mj-lt"/>
              </a:defRPr>
            </a:pPr>
            <a:endParaRPr lang="pl-PL"/>
          </a:p>
        </c:txPr>
        <c:crossAx val="97382400"/>
        <c:crosses val="autoZero"/>
        <c:auto val="1"/>
        <c:lblAlgn val="ctr"/>
        <c:lblOffset val="100"/>
        <c:tickLblSkip val="1"/>
      </c:catAx>
      <c:valAx>
        <c:axId val="97382400"/>
        <c:scaling>
          <c:orientation val="minMax"/>
          <c:max val="0.9"/>
          <c:min val="-1.3"/>
        </c:scaling>
        <c:axPos val="l"/>
        <c:majorGridlines>
          <c:spPr>
            <a:ln w="6350"/>
          </c:spPr>
        </c:majorGridlines>
        <c:title>
          <c:tx>
            <c:rich>
              <a:bodyPr rot="0" vert="horz"/>
              <a:lstStyle/>
              <a:p>
                <a:pPr algn="ctr" rtl="0">
                  <a:defRPr lang="pl-PL" sz="1400" b="0" i="0" u="none" strike="noStrike" kern="1200" baseline="0" dirty="0" smtClean="0">
                    <a:solidFill>
                      <a:schemeClr val="tx1"/>
                    </a:solidFill>
                    <a:latin typeface="+mn-lt"/>
                    <a:ea typeface="+mn-ea"/>
                    <a:cs typeface="+mn-cs"/>
                  </a:defRPr>
                </a:pPr>
                <a:r>
                  <a:rPr lang="pl-PL" sz="1800" b="0" i="0" u="none" strike="noStrike" kern="1200" baseline="0" dirty="0" smtClean="0">
                    <a:solidFill>
                      <a:schemeClr val="tx1"/>
                    </a:solidFill>
                    <a:latin typeface="+mn-lt"/>
                    <a:ea typeface="+mn-ea"/>
                    <a:cs typeface="+mn-cs"/>
                  </a:rPr>
                  <a:t>SD</a:t>
                </a:r>
                <a:endParaRPr lang="pl-PL" sz="1200" b="0" i="0" u="none" strike="noStrike" kern="1200" baseline="0" dirty="0" smtClean="0">
                  <a:solidFill>
                    <a:schemeClr val="tx1"/>
                  </a:solidFill>
                  <a:latin typeface="+mn-lt"/>
                  <a:ea typeface="+mn-ea"/>
                  <a:cs typeface="+mn-cs"/>
                </a:endParaRPr>
              </a:p>
            </c:rich>
          </c:tx>
          <c:layout>
            <c:manualLayout>
              <c:xMode val="edge"/>
              <c:yMode val="edge"/>
              <c:x val="6.2691960337873734E-2"/>
              <c:y val="2.0717940559599878E-4"/>
            </c:manualLayout>
          </c:layout>
          <c:spPr>
            <a:noFill/>
          </c:spPr>
        </c:title>
        <c:numFmt formatCode="General" sourceLinked="1"/>
        <c:tickLblPos val="nextTo"/>
        <c:txPr>
          <a:bodyPr/>
          <a:lstStyle/>
          <a:p>
            <a:pPr>
              <a:defRPr sz="1400" baseline="0">
                <a:latin typeface="Agency FB" pitchFamily="34" charset="0"/>
              </a:defRPr>
            </a:pPr>
            <a:endParaRPr lang="pl-PL"/>
          </a:p>
        </c:txPr>
        <c:crossAx val="97368320"/>
        <c:crosses val="autoZero"/>
        <c:crossBetween val="between"/>
        <c:majorUnit val="0.2"/>
      </c:valAx>
    </c:plotArea>
    <c:legend>
      <c:legendPos val="r"/>
      <c:layout>
        <c:manualLayout>
          <c:xMode val="edge"/>
          <c:yMode val="edge"/>
          <c:x val="0.52625649087537341"/>
          <c:y val="0.58591736037609643"/>
          <c:w val="0.2343653158031378"/>
          <c:h val="0.27492646247151031"/>
        </c:manualLayout>
      </c:layout>
      <c:spPr>
        <a:noFill/>
      </c:spPr>
      <c:txPr>
        <a:bodyPr/>
        <a:lstStyle/>
        <a:p>
          <a:pPr>
            <a:defRPr sz="1400">
              <a:solidFill>
                <a:schemeClr val="tx1"/>
              </a:solidFill>
              <a:latin typeface="Agency FB" pitchFamily="34" charset="0"/>
            </a:defRPr>
          </a:pPr>
          <a:endParaRPr lang="pl-PL"/>
        </a:p>
      </c:txPr>
    </c:legend>
    <c:plotVisOnly val="1"/>
    <c:dispBlanksAs val="span"/>
  </c:chart>
  <c:txPr>
    <a:bodyPr/>
    <a:lstStyle/>
    <a:p>
      <a:pPr>
        <a:defRPr sz="1800"/>
      </a:pPr>
      <a:endParaRPr lang="pl-PL"/>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pl-PL"/>
  <c:clrMapOvr bg1="lt1" tx1="dk1" bg2="lt2" tx2="dk2" accent1="accent1" accent2="accent2" accent3="accent3" accent4="accent4" accent5="accent5" accent6="accent6" hlink="hlink" folHlink="folHlink"/>
  <c:chart>
    <c:plotArea>
      <c:layout>
        <c:manualLayout>
          <c:layoutTarget val="inner"/>
          <c:xMode val="edge"/>
          <c:yMode val="edge"/>
          <c:x val="6.2498031326704818E-2"/>
          <c:y val="2.136382895138406E-2"/>
          <c:w val="0.92531452934956926"/>
          <c:h val="0.8856300688947617"/>
        </c:manualLayout>
      </c:layout>
      <c:barChart>
        <c:barDir val="bar"/>
        <c:grouping val="percentStacked"/>
        <c:ser>
          <c:idx val="0"/>
          <c:order val="0"/>
          <c:tx>
            <c:strRef>
              <c:f>Arkusz1!$B$1</c:f>
              <c:strCache>
                <c:ptCount val="1"/>
                <c:pt idx="0">
                  <c:v>AA</c:v>
                </c:pt>
              </c:strCache>
            </c:strRef>
          </c:tx>
          <c:spPr>
            <a:gradFill flip="none" rotWithShape="1">
              <a:gsLst>
                <a:gs pos="0">
                  <a:srgbClr val="FF0000"/>
                </a:gs>
                <a:gs pos="100000">
                  <a:srgbClr val="FF6600">
                    <a:alpha val="50000"/>
                  </a:srgbClr>
                </a:gs>
              </a:gsLst>
              <a:lin ang="0" scaled="1"/>
              <a:tileRect/>
            </a:gradFill>
            <a:ln w="19050">
              <a:solidFill>
                <a:schemeClr val="tx1">
                  <a:alpha val="50000"/>
                </a:schemeClr>
              </a:solidFill>
            </a:ln>
            <a:effectLst>
              <a:outerShdw dist="20000" sx="1000" sy="1000" rotWithShape="0">
                <a:srgbClr val="000000"/>
              </a:outerShdw>
            </a:effectLst>
          </c:spPr>
          <c:dLbls>
            <c:dLbl>
              <c:idx val="0"/>
              <c:layout>
                <c:manualLayout>
                  <c:x val="-4.4779971669909784E-3"/>
                  <c:y val="-5.9272384304201883E-2"/>
                </c:manualLayout>
              </c:layout>
              <c:showVal val="1"/>
              <c:extLst>
                <c:ext xmlns:c15="http://schemas.microsoft.com/office/drawing/2012/chart" uri="{CE6537A1-D6FC-4f65-9D91-7224C49458BB}"/>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rgbClr val="FEFEFE"/>
                    </a:solidFill>
                    <a:latin typeface="+mn-lt"/>
                    <a:ea typeface="+mn-ea"/>
                    <a:cs typeface="+mn-cs"/>
                  </a:defRPr>
                </a:pPr>
                <a:endParaRPr lang="pl-PL"/>
              </a:p>
            </c:txPr>
            <c:showVal val="1"/>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Arkusz1!$A$2:$A$8</c:f>
              <c:strCache>
                <c:ptCount val="5"/>
                <c:pt idx="0">
                  <c:v>1979</c:v>
                </c:pt>
                <c:pt idx="1">
                  <c:v>1989</c:v>
                </c:pt>
                <c:pt idx="2">
                  <c:v>1999</c:v>
                </c:pt>
                <c:pt idx="3">
                  <c:v>2009</c:v>
                </c:pt>
                <c:pt idx="4">
                  <c:v>2019</c:v>
                </c:pt>
              </c:strCache>
            </c:strRef>
          </c:cat>
          <c:val>
            <c:numRef>
              <c:f>Arkusz1!$B$2:$B$8</c:f>
              <c:numCache>
                <c:formatCode>0.0000</c:formatCode>
                <c:ptCount val="5"/>
                <c:pt idx="0">
                  <c:v>2.2750131948179195E-2</c:v>
                </c:pt>
                <c:pt idx="1">
                  <c:v>7.9091842674762505E-2</c:v>
                </c:pt>
                <c:pt idx="2">
                  <c:v>0.18006288934154405</c:v>
                </c:pt>
                <c:pt idx="3">
                  <c:v>0.25579196750553695</c:v>
                </c:pt>
                <c:pt idx="4">
                  <c:v>0.30950000000000005</c:v>
                </c:pt>
              </c:numCache>
            </c:numRef>
          </c:val>
          <c:extLst/>
        </c:ser>
        <c:ser>
          <c:idx val="1"/>
          <c:order val="1"/>
          <c:tx>
            <c:strRef>
              <c:f>Arkusz1!$C$1</c:f>
              <c:strCache>
                <c:ptCount val="1"/>
                <c:pt idx="0">
                  <c:v>BB</c:v>
                </c:pt>
              </c:strCache>
            </c:strRef>
          </c:tx>
          <c:spPr>
            <a:gradFill flip="none" rotWithShape="1">
              <a:gsLst>
                <a:gs pos="0">
                  <a:srgbClr val="FF6600">
                    <a:alpha val="50000"/>
                  </a:srgbClr>
                </a:gs>
                <a:gs pos="100000">
                  <a:schemeClr val="accent6">
                    <a:lumMod val="60000"/>
                    <a:lumOff val="40000"/>
                  </a:schemeClr>
                </a:gs>
              </a:gsLst>
              <a:lin ang="0" scaled="1"/>
              <a:tileRect/>
            </a:gradFill>
            <a:ln w="19050">
              <a:solidFill>
                <a:schemeClr val="tx1">
                  <a:alpha val="50000"/>
                </a:schemeClr>
              </a:solidFill>
            </a:ln>
            <a:effectLst>
              <a:outerShdw sx="1000" sy="1000" rotWithShape="0">
                <a:srgbClr val="000000"/>
              </a:outerShdw>
            </a:effectLst>
          </c:spPr>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rgbClr val="FEFEFE"/>
                    </a:solidFill>
                    <a:latin typeface="+mn-lt"/>
                    <a:ea typeface="+mn-ea"/>
                    <a:cs typeface="+mn-cs"/>
                  </a:defRPr>
                </a:pPr>
                <a:endParaRPr lang="pl-PL"/>
              </a:p>
            </c:txPr>
            <c:showVal val="1"/>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Arkusz1!$A$2:$A$8</c:f>
              <c:strCache>
                <c:ptCount val="5"/>
                <c:pt idx="0">
                  <c:v>1979</c:v>
                </c:pt>
                <c:pt idx="1">
                  <c:v>1989</c:v>
                </c:pt>
                <c:pt idx="2">
                  <c:v>1999</c:v>
                </c:pt>
                <c:pt idx="3">
                  <c:v>2009</c:v>
                </c:pt>
                <c:pt idx="4">
                  <c:v>2019</c:v>
                </c:pt>
              </c:strCache>
            </c:strRef>
          </c:cat>
          <c:val>
            <c:numRef>
              <c:f>Arkusz1!$C$2:$C$8</c:f>
              <c:numCache>
                <c:formatCode>0.0000</c:formatCode>
                <c:ptCount val="5"/>
                <c:pt idx="0">
                  <c:v>0.13590512198327781</c:v>
                </c:pt>
                <c:pt idx="1">
                  <c:v>0.23671883796810528</c:v>
                </c:pt>
                <c:pt idx="2">
                  <c:v>0.29261462342292927</c:v>
                </c:pt>
                <c:pt idx="3">
                  <c:v>0.2949591108877454</c:v>
                </c:pt>
                <c:pt idx="4">
                  <c:v>0.30230000000000007</c:v>
                </c:pt>
              </c:numCache>
            </c:numRef>
          </c:val>
        </c:ser>
        <c:ser>
          <c:idx val="2"/>
          <c:order val="2"/>
          <c:tx>
            <c:strRef>
              <c:f>Arkusz1!$D$1</c:f>
              <c:strCache>
                <c:ptCount val="1"/>
                <c:pt idx="0">
                  <c:v>CC</c:v>
                </c:pt>
              </c:strCache>
            </c:strRef>
          </c:tx>
          <c:spPr>
            <a:gradFill flip="none" rotWithShape="1">
              <a:gsLst>
                <a:gs pos="0">
                  <a:srgbClr val="FF9966">
                    <a:alpha val="76000"/>
                  </a:srgbClr>
                </a:gs>
                <a:gs pos="50000">
                  <a:srgbClr val="FFFFCC">
                    <a:alpha val="50000"/>
                  </a:srgbClr>
                </a:gs>
                <a:gs pos="100000">
                  <a:srgbClr val="92D050">
                    <a:alpha val="50000"/>
                  </a:srgbClr>
                </a:gs>
              </a:gsLst>
              <a:lin ang="0" scaled="1"/>
              <a:tileRect/>
            </a:gradFill>
            <a:ln w="19050">
              <a:solidFill>
                <a:schemeClr val="tx1">
                  <a:alpha val="50000"/>
                </a:schemeClr>
              </a:solidFill>
            </a:ln>
            <a:effectLst>
              <a:softEdge rad="0"/>
            </a:effectLst>
          </c:spPr>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rgbClr val="FEFEFE"/>
                    </a:solidFill>
                    <a:latin typeface="+mn-lt"/>
                    <a:ea typeface="+mn-ea"/>
                    <a:cs typeface="+mn-cs"/>
                  </a:defRPr>
                </a:pPr>
                <a:endParaRPr lang="pl-PL"/>
              </a:p>
            </c:txPr>
            <c:showVal val="1"/>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Arkusz1!$A$2:$A$8</c:f>
              <c:strCache>
                <c:ptCount val="5"/>
                <c:pt idx="0">
                  <c:v>1979</c:v>
                </c:pt>
                <c:pt idx="1">
                  <c:v>1989</c:v>
                </c:pt>
                <c:pt idx="2">
                  <c:v>1999</c:v>
                </c:pt>
                <c:pt idx="3">
                  <c:v>2009</c:v>
                </c:pt>
                <c:pt idx="4">
                  <c:v>2019</c:v>
                </c:pt>
              </c:strCache>
            </c:strRef>
          </c:cat>
          <c:val>
            <c:numRef>
              <c:f>Arkusz1!$D$2:$D$8</c:f>
              <c:numCache>
                <c:formatCode>0.0000</c:formatCode>
                <c:ptCount val="5"/>
                <c:pt idx="0">
                  <c:v>0.6826894921370863</c:v>
                </c:pt>
                <c:pt idx="1">
                  <c:v>0.60102161539439902</c:v>
                </c:pt>
                <c:pt idx="2">
                  <c:v>0.47520156862842355</c:v>
                </c:pt>
                <c:pt idx="3">
                  <c:v>0.40425143338086628</c:v>
                </c:pt>
                <c:pt idx="4">
                  <c:v>0.34870000000000001</c:v>
                </c:pt>
              </c:numCache>
            </c:numRef>
          </c:val>
        </c:ser>
        <c:ser>
          <c:idx val="3"/>
          <c:order val="3"/>
          <c:tx>
            <c:strRef>
              <c:f>Arkusz1!$E$1</c:f>
              <c:strCache>
                <c:ptCount val="1"/>
                <c:pt idx="0">
                  <c:v>DD</c:v>
                </c:pt>
              </c:strCache>
            </c:strRef>
          </c:tx>
          <c:spPr>
            <a:gradFill flip="none" rotWithShape="1">
              <a:gsLst>
                <a:gs pos="0">
                  <a:srgbClr val="92D050">
                    <a:alpha val="50000"/>
                  </a:srgbClr>
                </a:gs>
                <a:gs pos="100000">
                  <a:srgbClr val="009900">
                    <a:alpha val="52000"/>
                  </a:srgbClr>
                </a:gs>
              </a:gsLst>
              <a:lin ang="0" scaled="1"/>
              <a:tileRect/>
            </a:gradFill>
            <a:ln w="19050">
              <a:solidFill>
                <a:schemeClr val="tx1">
                  <a:alpha val="50000"/>
                </a:schemeClr>
              </a:solidFill>
            </a:ln>
            <a:effectLst>
              <a:outerShdw sx="1000" sy="1000" rotWithShape="0">
                <a:srgbClr val="000000"/>
              </a:outerShdw>
            </a:effectLst>
          </c:spPr>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rgbClr val="FEFEFE"/>
                    </a:solidFill>
                    <a:latin typeface="+mn-lt"/>
                    <a:ea typeface="+mn-ea"/>
                    <a:cs typeface="+mn-cs"/>
                  </a:defRPr>
                </a:pPr>
                <a:endParaRPr lang="pl-PL"/>
              </a:p>
            </c:txPr>
            <c:showVal val="1"/>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Arkusz1!$A$2:$A$8</c:f>
              <c:strCache>
                <c:ptCount val="5"/>
                <c:pt idx="0">
                  <c:v>1979</c:v>
                </c:pt>
                <c:pt idx="1">
                  <c:v>1989</c:v>
                </c:pt>
                <c:pt idx="2">
                  <c:v>1999</c:v>
                </c:pt>
                <c:pt idx="3">
                  <c:v>2009</c:v>
                </c:pt>
                <c:pt idx="4">
                  <c:v>2019</c:v>
                </c:pt>
              </c:strCache>
            </c:strRef>
          </c:cat>
          <c:val>
            <c:numRef>
              <c:f>Arkusz1!$E$2:$E$8</c:f>
              <c:numCache>
                <c:formatCode>0.0000</c:formatCode>
                <c:ptCount val="5"/>
                <c:pt idx="0">
                  <c:v>0.13590512198327775</c:v>
                </c:pt>
                <c:pt idx="1">
                  <c:v>7.2884089288139511E-2</c:v>
                </c:pt>
                <c:pt idx="2">
                  <c:v>4.5388130609183903E-2</c:v>
                </c:pt>
                <c:pt idx="3">
                  <c:v>3.8416508454357512E-2</c:v>
                </c:pt>
                <c:pt idx="4">
                  <c:v>3.3399999999999999E-2</c:v>
                </c:pt>
              </c:numCache>
            </c:numRef>
          </c:val>
        </c:ser>
        <c:ser>
          <c:idx val="4"/>
          <c:order val="4"/>
          <c:tx>
            <c:strRef>
              <c:f>Arkusz1!$F$1</c:f>
              <c:strCache>
                <c:ptCount val="1"/>
                <c:pt idx="0">
                  <c:v>EE</c:v>
                </c:pt>
              </c:strCache>
            </c:strRef>
          </c:tx>
          <c:spPr>
            <a:gradFill flip="none" rotWithShape="1">
              <a:gsLst>
                <a:gs pos="0">
                  <a:srgbClr val="00B050">
                    <a:alpha val="50000"/>
                  </a:srgbClr>
                </a:gs>
                <a:gs pos="100000">
                  <a:srgbClr val="008000"/>
                </a:gs>
              </a:gsLst>
              <a:lin ang="0" scaled="1"/>
              <a:tileRect/>
            </a:gradFill>
            <a:ln w="19050">
              <a:solidFill>
                <a:schemeClr val="tx1">
                  <a:alpha val="50000"/>
                </a:schemeClr>
              </a:solidFill>
            </a:ln>
            <a:effectLst>
              <a:outerShdw sx="1000" sy="1000" rotWithShape="0">
                <a:srgbClr val="000000"/>
              </a:outerShdw>
            </a:effectLst>
          </c:spPr>
          <c:dLbls>
            <c:dLbl>
              <c:idx val="0"/>
              <c:layout>
                <c:manualLayout>
                  <c:x val="2.0271693369320293E-2"/>
                  <c:y val="-7.988886580131567E-2"/>
                </c:manualLayout>
              </c:layout>
              <c:showVal val="1"/>
              <c:extLst>
                <c:ext xmlns:c15="http://schemas.microsoft.com/office/drawing/2012/chart" uri="{CE6537A1-D6FC-4f65-9D91-7224C49458BB}"/>
              </c:extLst>
            </c:dLbl>
            <c:dLbl>
              <c:idx val="1"/>
              <c:layout>
                <c:manualLayout>
                  <c:x val="1.4561718084103606E-2"/>
                  <c:y val="-7.731180561417636E-2"/>
                </c:manualLayout>
              </c:layout>
              <c:showVal val="1"/>
              <c:extLst>
                <c:ext xmlns:c15="http://schemas.microsoft.com/office/drawing/2012/chart" uri="{CE6537A1-D6FC-4f65-9D91-7224C49458BB}"/>
              </c:extLst>
            </c:dLbl>
            <c:dLbl>
              <c:idx val="2"/>
              <c:layout>
                <c:manualLayout>
                  <c:x val="1.2935417643167803E-2"/>
                  <c:y val="-7.9888865801315573E-2"/>
                </c:manualLayout>
              </c:layout>
              <c:showVal val="1"/>
              <c:extLst>
                <c:ext xmlns:c15="http://schemas.microsoft.com/office/drawing/2012/chart" uri="{CE6537A1-D6FC-4f65-9D91-7224C49458BB}"/>
              </c:extLst>
            </c:dLbl>
            <c:dLbl>
              <c:idx val="3"/>
              <c:layout>
                <c:manualLayout>
                  <c:x val="1.2865838264615083E-2"/>
                  <c:y val="-6.7003564865619494E-2"/>
                </c:manualLayout>
              </c:layout>
              <c:showVal val="1"/>
              <c:extLst>
                <c:ext xmlns:c15="http://schemas.microsoft.com/office/drawing/2012/chart" uri="{CE6537A1-D6FC-4f65-9D91-7224C49458BB}"/>
              </c:extLst>
            </c:dLbl>
            <c:dLbl>
              <c:idx val="4"/>
              <c:layout>
                <c:manualLayout>
                  <c:x val="1.2661213774648378E-2"/>
                  <c:y val="-5.6695324117062663E-2"/>
                </c:manualLayout>
              </c:layout>
              <c:showVal val="1"/>
              <c:extLst>
                <c:ext xmlns:c15="http://schemas.microsoft.com/office/drawing/2012/chart" uri="{CE6537A1-D6FC-4f65-9D91-7224C49458BB}"/>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rgbClr val="FEFEFE"/>
                    </a:solidFill>
                    <a:latin typeface="+mn-lt"/>
                    <a:ea typeface="+mn-ea"/>
                    <a:cs typeface="+mn-cs"/>
                  </a:defRPr>
                </a:pPr>
                <a:endParaRPr lang="pl-PL"/>
              </a:p>
            </c:txPr>
            <c:showVal val="1"/>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Arkusz1!$A$2:$A$8</c:f>
              <c:strCache>
                <c:ptCount val="5"/>
                <c:pt idx="0">
                  <c:v>1979</c:v>
                </c:pt>
                <c:pt idx="1">
                  <c:v>1989</c:v>
                </c:pt>
                <c:pt idx="2">
                  <c:v>1999</c:v>
                </c:pt>
                <c:pt idx="3">
                  <c:v>2009</c:v>
                </c:pt>
                <c:pt idx="4">
                  <c:v>2019</c:v>
                </c:pt>
              </c:strCache>
            </c:strRef>
          </c:cat>
          <c:val>
            <c:numRef>
              <c:f>Arkusz1!$F$2:$F$8</c:f>
              <c:numCache>
                <c:formatCode>0.0000</c:formatCode>
                <c:ptCount val="5"/>
                <c:pt idx="0">
                  <c:v>2.2750131948179212E-2</c:v>
                </c:pt>
                <c:pt idx="1">
                  <c:v>1.0283614674593931E-2</c:v>
                </c:pt>
                <c:pt idx="2">
                  <c:v>6.7327879979193223E-3</c:v>
                </c:pt>
                <c:pt idx="3">
                  <c:v>6.5809797714939684E-3</c:v>
                </c:pt>
                <c:pt idx="4">
                  <c:v>6.1000000000000004E-3</c:v>
                </c:pt>
              </c:numCache>
            </c:numRef>
          </c:val>
        </c:ser>
        <c:dLbls/>
        <c:overlap val="100"/>
        <c:axId val="140566912"/>
        <c:axId val="140568448"/>
      </c:barChart>
      <c:catAx>
        <c:axId val="140566912"/>
        <c:scaling>
          <c:orientation val="minMax"/>
        </c:scaling>
        <c:axPos val="l"/>
        <c:majorGridlines>
          <c:spPr>
            <a:ln w="9525" cap="flat" cmpd="sng" algn="ctr">
              <a:solidFill>
                <a:schemeClr val="tx2">
                  <a:lumMod val="15000"/>
                  <a:lumOff val="85000"/>
                </a:schemeClr>
              </a:solidFill>
              <a:round/>
            </a:ln>
            <a:effectLst/>
          </c:spPr>
        </c:majorGridlines>
        <c:numFmt formatCode="General" sourceLinked="1"/>
        <c:majorTickMark val="none"/>
        <c:tickLblPos val="low"/>
        <c:spPr>
          <a:noFill/>
          <a:ln w="31750" cap="flat" cmpd="sng" algn="ctr">
            <a:solidFill>
              <a:srgbClr val="FF0000"/>
            </a:solidFill>
            <a:round/>
          </a:ln>
          <a:effectLst/>
        </c:spPr>
        <c:txPr>
          <a:bodyPr rot="-60000000" spcFirstLastPara="1" vertOverflow="ellipsis" vert="horz" wrap="square" anchor="ctr" anchorCtr="1"/>
          <a:lstStyle/>
          <a:p>
            <a:pPr>
              <a:defRPr sz="1600" b="0" i="0" u="none" strike="noStrike" kern="1200" baseline="0">
                <a:solidFill>
                  <a:srgbClr val="FEFEFE"/>
                </a:solidFill>
                <a:latin typeface="+mn-lt"/>
                <a:ea typeface="+mn-ea"/>
                <a:cs typeface="+mn-cs"/>
              </a:defRPr>
            </a:pPr>
            <a:endParaRPr lang="pl-PL"/>
          </a:p>
        </c:txPr>
        <c:crossAx val="140568448"/>
        <c:crossesAt val="0.5"/>
        <c:auto val="1"/>
        <c:lblAlgn val="ctr"/>
        <c:lblOffset val="100"/>
      </c:catAx>
      <c:valAx>
        <c:axId val="140568448"/>
        <c:scaling>
          <c:orientation val="minMax"/>
        </c:scaling>
        <c:axPos val="b"/>
        <c:majorGridlines>
          <c:spPr>
            <a:ln w="9525" cap="flat" cmpd="sng" algn="ctr">
              <a:solidFill>
                <a:schemeClr val="tx2">
                  <a:lumMod val="15000"/>
                  <a:lumOff val="85000"/>
                </a:schemeClr>
              </a:solidFill>
              <a:round/>
            </a:ln>
            <a:effectLst/>
          </c:spPr>
        </c:majorGridlines>
        <c:title>
          <c:tx>
            <c:rich>
              <a:bodyPr rot="0" spcFirstLastPara="1" vertOverflow="ellipsis" vert="horz" wrap="square" anchor="ctr" anchorCtr="1"/>
              <a:lstStyle/>
              <a:p>
                <a:pPr>
                  <a:defRPr sz="1600" b="1" i="0" u="none" strike="noStrike" kern="1200" baseline="0">
                    <a:solidFill>
                      <a:srgbClr val="FEFEFE"/>
                    </a:solidFill>
                    <a:latin typeface="+mn-lt"/>
                    <a:ea typeface="+mn-ea"/>
                    <a:cs typeface="+mn-cs"/>
                  </a:defRPr>
                </a:pPr>
                <a:r>
                  <a:rPr lang="pl-PL" sz="1600">
                    <a:solidFill>
                      <a:srgbClr val="FEFEFE"/>
                    </a:solidFill>
                  </a:rPr>
                  <a:t>SD</a:t>
                </a:r>
              </a:p>
            </c:rich>
          </c:tx>
          <c:layout>
            <c:manualLayout>
              <c:xMode val="edge"/>
              <c:yMode val="edge"/>
              <c:x val="6.2691960337873734E-2"/>
              <c:y val="2.0717940559599889E-4"/>
            </c:manualLayout>
          </c:layout>
          <c:spPr>
            <a:noFill/>
            <a:ln>
              <a:noFill/>
            </a:ln>
            <a:effectLst/>
          </c:spPr>
        </c:title>
        <c:numFmt formatCode="0%" sourceLinked="0"/>
        <c:majorTickMark val="none"/>
        <c:tickLblPos val="low"/>
        <c:spPr>
          <a:noFill/>
          <a:ln w="15875">
            <a:solidFill>
              <a:schemeClr val="bg1">
                <a:lumMod val="85000"/>
              </a:schemeClr>
            </a:solidFill>
          </a:ln>
          <a:effectLst/>
        </c:spPr>
        <c:txPr>
          <a:bodyPr rot="-60000000" spcFirstLastPara="1" vertOverflow="ellipsis" vert="horz" wrap="square" anchor="ctr" anchorCtr="1"/>
          <a:lstStyle/>
          <a:p>
            <a:pPr>
              <a:defRPr sz="1600" b="0" i="0" u="none" strike="noStrike" kern="1200" baseline="0">
                <a:solidFill>
                  <a:srgbClr val="FEFEFE"/>
                </a:solidFill>
                <a:latin typeface="+mn-lt"/>
                <a:ea typeface="+mn-ea"/>
                <a:cs typeface="+mn-cs"/>
              </a:defRPr>
            </a:pPr>
            <a:endParaRPr lang="pl-PL"/>
          </a:p>
        </c:txPr>
        <c:crossAx val="140566912"/>
        <c:crosses val="autoZero"/>
        <c:crossBetween val="between"/>
      </c:valAx>
      <c:spPr>
        <a:noFill/>
        <a:ln>
          <a:noFill/>
        </a:ln>
        <a:effectLst/>
      </c:spPr>
    </c:plotArea>
    <c:plotVisOnly val="1"/>
    <c:dispBlanksAs val="gap"/>
  </c:chart>
  <c:spPr>
    <a:noFill/>
    <a:ln>
      <a:noFill/>
    </a:ln>
    <a:effectLst/>
  </c:spPr>
  <c:txPr>
    <a:bodyPr/>
    <a:lstStyle/>
    <a:p>
      <a:pPr>
        <a:defRPr/>
      </a:pPr>
      <a:endParaRPr lang="pl-PL"/>
    </a:p>
  </c:txPr>
  <c:externalData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2">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9525" cap="rnd">
        <a:solidFill>
          <a:schemeClr val="phClr"/>
        </a:solidFill>
        <a:round/>
      </a:ln>
    </cs:spPr>
  </cs:dataPointLine>
  <cs:dataPointMarker>
    <cs:lnRef idx="0">
      <cs:styleClr val="auto"/>
    </cs:lnRef>
    <cs:fillRef idx="3">
      <cs:styleClr val="auto"/>
    </cs:fillRef>
    <cs:effectRef idx="2"/>
    <cs:fontRef idx="minor">
      <a:schemeClr val="tx2"/>
    </cs:fontRef>
    <cs:spPr>
      <a:ln w="9525">
        <a:solidFill>
          <a:schemeClr val="phClr"/>
        </a:solidFill>
        <a:round/>
      </a:ln>
    </cs:spPr>
  </cs:dataPointMarker>
  <cs:dataPointMarkerLayout symbol="circle" size="5"/>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9525" cap="rnd">
        <a:solidFill>
          <a:schemeClr val="phClr"/>
        </a:solidFill>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spPr>
      <a:ln>
        <a:solidFill>
          <a:schemeClr val="tx2">
            <a:lumMod val="40000"/>
            <a:lumOff val="60000"/>
          </a:schemeClr>
        </a:solidFill>
      </a:ln>
    </cs:spPr>
    <cs:defRPr sz="1197"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4F1FF3-AFFC-47F9-A6DE-AB1C0C3E72D1}" type="datetimeFigureOut">
              <a:rPr lang="pl-PL" smtClean="0"/>
              <a:pPr/>
              <a:t>2017-04-22</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940A30-399B-45F8-97C3-174258719E8E}" type="slidenum">
              <a:rPr lang="pl-PL" smtClean="0"/>
              <a:pPr/>
              <a:t>‹#›</a:t>
            </a:fld>
            <a:endParaRPr lang="pl-PL"/>
          </a:p>
        </p:txBody>
      </p:sp>
    </p:spTree>
    <p:extLst>
      <p:ext uri="{BB962C8B-B14F-4D97-AF65-F5344CB8AC3E}">
        <p14:creationId xmlns:p14="http://schemas.microsoft.com/office/powerpoint/2010/main" xmlns="" val="1176849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4940A30-399B-45F8-97C3-174258719E8E}" type="slidenum">
              <a:rPr lang="pl-PL" smtClean="0"/>
              <a:pPr/>
              <a:t>1</a:t>
            </a:fld>
            <a:endParaRPr lang="pl-PL"/>
          </a:p>
        </p:txBody>
      </p:sp>
    </p:spTree>
    <p:extLst>
      <p:ext uri="{BB962C8B-B14F-4D97-AF65-F5344CB8AC3E}">
        <p14:creationId xmlns:p14="http://schemas.microsoft.com/office/powerpoint/2010/main" xmlns="" val="19182933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smtClean="0"/>
              <a:t>Co już wiemy o kondycji fizycznej?</a:t>
            </a:r>
            <a:r>
              <a:rPr lang="en-GB" dirty="0" smtClean="0"/>
              <a:t> </a:t>
            </a:r>
            <a:r>
              <a:rPr lang="pl-PL" noProof="0" dirty="0" smtClean="0"/>
              <a:t>Wiemy</a:t>
            </a:r>
            <a:r>
              <a:rPr lang="en-GB" dirty="0" smtClean="0"/>
              <a:t> </a:t>
            </a:r>
            <a:r>
              <a:rPr lang="pl-PL" noProof="0" dirty="0" smtClean="0"/>
              <a:t>czym</a:t>
            </a:r>
            <a:r>
              <a:rPr lang="en-GB" dirty="0" smtClean="0"/>
              <a:t> jest.</a:t>
            </a:r>
            <a:endParaRPr lang="pl-PL" dirty="0" smtClean="0"/>
          </a:p>
          <a:p>
            <a:r>
              <a:rPr lang="pl-PL" noProof="0" dirty="0" smtClean="0"/>
              <a:t>Wiemy</a:t>
            </a:r>
            <a:r>
              <a:rPr lang="en-GB" dirty="0" smtClean="0"/>
              <a:t> </a:t>
            </a:r>
            <a:r>
              <a:rPr lang="pl-PL" noProof="0" dirty="0" smtClean="0"/>
              <a:t>te</a:t>
            </a:r>
            <a:r>
              <a:rPr lang="pl-PL" dirty="0" smtClean="0"/>
              <a:t>ż, że jest uwarunkowana zmianami środowiska.</a:t>
            </a:r>
          </a:p>
          <a:p>
            <a:r>
              <a:rPr lang="pl-PL" dirty="0" smtClean="0"/>
              <a:t>Wokół nas zmienia się otoczenie geograficzno-biologiczne, i to zarówno pod</a:t>
            </a:r>
            <a:r>
              <a:rPr lang="pl-PL" baseline="0" dirty="0" smtClean="0"/>
              <a:t> wpływem czynników naturalnych jak </a:t>
            </a:r>
            <a:r>
              <a:rPr lang="pl-PL" dirty="0" smtClean="0"/>
              <a:t>i pod</a:t>
            </a:r>
            <a:r>
              <a:rPr lang="pl-PL" baseline="0" dirty="0" smtClean="0"/>
              <a:t> wpływem działalności człowieka.</a:t>
            </a:r>
          </a:p>
          <a:p>
            <a:r>
              <a:rPr lang="pl-PL" baseline="0" dirty="0" smtClean="0"/>
              <a:t>(KLIK) </a:t>
            </a:r>
            <a:r>
              <a:rPr lang="pl-PL" dirty="0" smtClean="0"/>
              <a:t>Sami też</a:t>
            </a:r>
            <a:r>
              <a:rPr lang="pl-PL" baseline="0" dirty="0" smtClean="0"/>
              <a:t> </a:t>
            </a:r>
            <a:r>
              <a:rPr lang="pl-PL" dirty="0" smtClean="0"/>
              <a:t>się zmieniamy, z jednej strony</a:t>
            </a:r>
            <a:r>
              <a:rPr lang="pl-PL" baseline="0" dirty="0" smtClean="0"/>
              <a:t> jako gatunek z drugiej jako osoby. </a:t>
            </a:r>
          </a:p>
          <a:p>
            <a:r>
              <a:rPr lang="pl-PL" baseline="0" dirty="0" smtClean="0"/>
              <a:t>(KLIK) Zmienia się kultura – czyli wartości, zachowania i wytwory będące owocem ludzkiej działalności.</a:t>
            </a:r>
          </a:p>
          <a:p>
            <a:r>
              <a:rPr lang="pl-PL" dirty="0" smtClean="0"/>
              <a:t>Nasz organizm nie pozostaje obojętny wobec czynników</a:t>
            </a:r>
            <a:r>
              <a:rPr lang="pl-PL" baseline="0" dirty="0" smtClean="0"/>
              <a:t> generowanych przez te zmiany</a:t>
            </a:r>
            <a:r>
              <a:rPr lang="pl-PL" dirty="0" smtClean="0"/>
              <a:t> i dostosowuje kondycję fizyczną do tych zewnętrznych i wewnętrznych uwarunkowań.</a:t>
            </a:r>
          </a:p>
          <a:p>
            <a:r>
              <a:rPr lang="pl-PL" dirty="0" smtClean="0"/>
              <a:t>Jakie są tego skutki. </a:t>
            </a:r>
            <a:r>
              <a:rPr lang="pl-PL" baseline="0" dirty="0" smtClean="0"/>
              <a:t>(KLIK)</a:t>
            </a:r>
            <a:endParaRPr lang="pl-PL" dirty="0" smtClean="0"/>
          </a:p>
          <a:p>
            <a:endParaRPr lang="pl-PL" dirty="0"/>
          </a:p>
        </p:txBody>
      </p:sp>
      <p:sp>
        <p:nvSpPr>
          <p:cNvPr id="4" name="Symbol zastępczy numeru slajdu 3"/>
          <p:cNvSpPr>
            <a:spLocks noGrp="1"/>
          </p:cNvSpPr>
          <p:nvPr>
            <p:ph type="sldNum" sz="quarter" idx="10"/>
          </p:nvPr>
        </p:nvSpPr>
        <p:spPr/>
        <p:txBody>
          <a:bodyPr/>
          <a:lstStyle/>
          <a:p>
            <a:fld id="{04940A30-399B-45F8-97C3-174258719E8E}" type="slidenum">
              <a:rPr lang="pl-PL" smtClean="0"/>
              <a:pPr/>
              <a:t>10</a:t>
            </a:fld>
            <a:endParaRPr lang="pl-PL"/>
          </a:p>
        </p:txBody>
      </p:sp>
    </p:spTree>
    <p:extLst>
      <p:ext uri="{BB962C8B-B14F-4D97-AF65-F5344CB8AC3E}">
        <p14:creationId xmlns:p14="http://schemas.microsoft.com/office/powerpoint/2010/main" xmlns="" val="23293588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4940A30-399B-45F8-97C3-174258719E8E}" type="slidenum">
              <a:rPr lang="pl-PL" smtClean="0"/>
              <a:pPr/>
              <a:t>11</a:t>
            </a:fld>
            <a:endParaRPr lang="pl-PL"/>
          </a:p>
        </p:txBody>
      </p:sp>
    </p:spTree>
    <p:extLst>
      <p:ext uri="{BB962C8B-B14F-4D97-AF65-F5344CB8AC3E}">
        <p14:creationId xmlns:p14="http://schemas.microsoft.com/office/powerpoint/2010/main" xmlns="" val="33395984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4940A30-399B-45F8-97C3-174258719E8E}" type="slidenum">
              <a:rPr lang="pl-PL" smtClean="0"/>
              <a:pPr/>
              <a:t>13</a:t>
            </a:fld>
            <a:endParaRPr lang="pl-PL"/>
          </a:p>
        </p:txBody>
      </p:sp>
    </p:spTree>
    <p:extLst>
      <p:ext uri="{BB962C8B-B14F-4D97-AF65-F5344CB8AC3E}">
        <p14:creationId xmlns:p14="http://schemas.microsoft.com/office/powerpoint/2010/main" xmlns="" val="18566823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4940A30-399B-45F8-97C3-174258719E8E}" type="slidenum">
              <a:rPr lang="pl-PL" smtClean="0"/>
              <a:pPr/>
              <a:t>14</a:t>
            </a:fld>
            <a:endParaRPr lang="pl-PL"/>
          </a:p>
        </p:txBody>
      </p:sp>
    </p:spTree>
    <p:extLst>
      <p:ext uri="{BB962C8B-B14F-4D97-AF65-F5344CB8AC3E}">
        <p14:creationId xmlns:p14="http://schemas.microsoft.com/office/powerpoint/2010/main" xmlns="" val="35175610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smtClean="0"/>
              <a:t>Wiemy, że kondycja fizyczna</a:t>
            </a:r>
            <a:r>
              <a:rPr lang="pl-PL" baseline="0" dirty="0" smtClean="0"/>
              <a:t> zmienia się.</a:t>
            </a:r>
            <a:endParaRPr lang="pl-PL" dirty="0" smtClean="0"/>
          </a:p>
          <a:p>
            <a:r>
              <a:rPr lang="pl-PL" dirty="0" smtClean="0"/>
              <a:t>Czy zatem istnieje jakiś sposób na zobrazowanie, wyrażenie,</a:t>
            </a:r>
            <a:r>
              <a:rPr lang="pl-PL" baseline="0" dirty="0" smtClean="0"/>
              <a:t> zmian kondycji fizycznej?</a:t>
            </a:r>
          </a:p>
          <a:p>
            <a:r>
              <a:rPr lang="pl-PL" baseline="0" dirty="0" smtClean="0"/>
              <a:t>Tak, bo składowe kondycji fizycznej można mierzyć. </a:t>
            </a:r>
          </a:p>
          <a:p>
            <a:r>
              <a:rPr lang="pl-PL" baseline="0" dirty="0" smtClean="0"/>
              <a:t>(KLIK) Mierzenie rozwoju fizycznego.</a:t>
            </a:r>
          </a:p>
          <a:p>
            <a:r>
              <a:rPr lang="pl-PL" baseline="0" dirty="0" smtClean="0"/>
              <a:t>(KLIK) Mierzenie sprawności fizycznej.</a:t>
            </a:r>
          </a:p>
          <a:p>
            <a:r>
              <a:rPr lang="pl-PL" baseline="0" dirty="0" smtClean="0"/>
              <a:t>(KLIK) Mierzenie wydolności fizycznej</a:t>
            </a:r>
          </a:p>
          <a:p>
            <a:r>
              <a:rPr lang="pl-PL" baseline="0" dirty="0" smtClean="0"/>
              <a:t>Dzięki nim uzyskujemy wiarygodną (obiektywną, trafną, rzetelną, znormalizowaną) informację o poziomie składowych kondycji fizycznej jak i o kondycji jako całości.</a:t>
            </a:r>
          </a:p>
          <a:p>
            <a:endParaRPr lang="pl-PL" dirty="0"/>
          </a:p>
        </p:txBody>
      </p:sp>
      <p:sp>
        <p:nvSpPr>
          <p:cNvPr id="4" name="Symbol zastępczy numeru slajdu 3"/>
          <p:cNvSpPr>
            <a:spLocks noGrp="1"/>
          </p:cNvSpPr>
          <p:nvPr>
            <p:ph type="sldNum" sz="quarter" idx="10"/>
          </p:nvPr>
        </p:nvSpPr>
        <p:spPr/>
        <p:txBody>
          <a:bodyPr/>
          <a:lstStyle/>
          <a:p>
            <a:fld id="{04940A30-399B-45F8-97C3-174258719E8E}" type="slidenum">
              <a:rPr lang="pl-PL" smtClean="0"/>
              <a:pPr/>
              <a:t>16</a:t>
            </a:fld>
            <a:endParaRPr lang="pl-PL"/>
          </a:p>
        </p:txBody>
      </p:sp>
    </p:spTree>
    <p:extLst>
      <p:ext uri="{BB962C8B-B14F-4D97-AF65-F5344CB8AC3E}">
        <p14:creationId xmlns:p14="http://schemas.microsoft.com/office/powerpoint/2010/main" xmlns="" val="19460968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smtClean="0"/>
              <a:t>Czy to,</a:t>
            </a:r>
            <a:r>
              <a:rPr lang="pl-PL" baseline="0" dirty="0" smtClean="0"/>
              <a:t> że potrafimy zmierzyć przejawy kondycji fizycznej jest wystarczające do jej zobrazowania?</a:t>
            </a:r>
            <a:endParaRPr lang="en-GB" baseline="0" dirty="0" smtClean="0"/>
          </a:p>
          <a:p>
            <a:r>
              <a:rPr lang="pl-PL" baseline="0" noProof="0" dirty="0" smtClean="0"/>
              <a:t>Weźmy</a:t>
            </a:r>
            <a:r>
              <a:rPr lang="en-GB" baseline="0" dirty="0" smtClean="0"/>
              <a:t> </a:t>
            </a:r>
            <a:r>
              <a:rPr lang="pl-PL" baseline="0" noProof="0" dirty="0" smtClean="0"/>
              <a:t>dla</a:t>
            </a:r>
            <a:r>
              <a:rPr lang="pl-PL" baseline="0" dirty="0" smtClean="0"/>
              <a:t> przykładu</a:t>
            </a:r>
            <a:r>
              <a:rPr lang="en-GB" baseline="0" dirty="0" smtClean="0"/>
              <a:t> </a:t>
            </a:r>
            <a:r>
              <a:rPr lang="pl-PL" baseline="0" dirty="0" smtClean="0"/>
              <a:t>pomiar sprawności fizycznej.</a:t>
            </a:r>
          </a:p>
          <a:p>
            <a:r>
              <a:rPr lang="pl-PL" baseline="0" dirty="0" smtClean="0"/>
              <a:t>(KLIK) skok w dal (KLIK) czy 145 cm to dużo czy mało? (KLIK)</a:t>
            </a:r>
          </a:p>
          <a:p>
            <a:r>
              <a:rPr lang="pl-PL" baseline="0" dirty="0" smtClean="0"/>
              <a:t>Inną próbą przy pomocy której można mierzyć sprawność jest (KLIK) zwis na drążku. </a:t>
            </a:r>
          </a:p>
          <a:p>
            <a:r>
              <a:rPr lang="pl-PL" dirty="0" smtClean="0"/>
              <a:t>Jak widać sam pomiar ni dostarcza nam odpowiednio istotnych informacji na temat badanych właściwości człowieka.</a:t>
            </a:r>
          </a:p>
          <a:p>
            <a:r>
              <a:rPr lang="pl-PL" dirty="0" smtClean="0"/>
              <a:t>Należy</a:t>
            </a:r>
            <a:r>
              <a:rPr lang="pl-PL" baseline="0" dirty="0" smtClean="0"/>
              <a:t> te wyniki OCENIĆ, umieć dokonać ich wartościowania… I tutaj na chwilę wracamy do naszych podstawowych pojęć ujętych w temacie mego wystąpienia.</a:t>
            </a:r>
            <a:endParaRPr lang="pl-PL" dirty="0"/>
          </a:p>
        </p:txBody>
      </p:sp>
      <p:sp>
        <p:nvSpPr>
          <p:cNvPr id="4" name="Symbol zastępczy numeru slajdu 3"/>
          <p:cNvSpPr>
            <a:spLocks noGrp="1"/>
          </p:cNvSpPr>
          <p:nvPr>
            <p:ph type="sldNum" sz="quarter" idx="10"/>
          </p:nvPr>
        </p:nvSpPr>
        <p:spPr/>
        <p:txBody>
          <a:bodyPr/>
          <a:lstStyle/>
          <a:p>
            <a:fld id="{04940A30-399B-45F8-97C3-174258719E8E}" type="slidenum">
              <a:rPr lang="pl-PL" smtClean="0"/>
              <a:pPr/>
              <a:t>19</a:t>
            </a:fld>
            <a:endParaRPr lang="pl-PL"/>
          </a:p>
        </p:txBody>
      </p:sp>
    </p:spTree>
    <p:extLst>
      <p:ext uri="{BB962C8B-B14F-4D97-AF65-F5344CB8AC3E}">
        <p14:creationId xmlns:p14="http://schemas.microsoft.com/office/powerpoint/2010/main" xmlns="" val="17253602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smtClean="0"/>
              <a:t>……</a:t>
            </a:r>
          </a:p>
          <a:p>
            <a:endParaRPr lang="pl-PL" dirty="0" smtClean="0"/>
          </a:p>
          <a:p>
            <a:r>
              <a:rPr lang="pl-PL" dirty="0" smtClean="0"/>
              <a:t>Wróćmy zatem do zebranych pomiarów przejawów sprawności fizycznej (wyników skoku w dal z miejsca i zwisu na drążku)</a:t>
            </a:r>
            <a:r>
              <a:rPr lang="pl-PL" baseline="0" dirty="0" smtClean="0"/>
              <a:t>  i spróbujmy je ocenić.</a:t>
            </a:r>
          </a:p>
          <a:p>
            <a:endParaRPr lang="pl-PL" dirty="0"/>
          </a:p>
        </p:txBody>
      </p:sp>
      <p:sp>
        <p:nvSpPr>
          <p:cNvPr id="4" name="Symbol zastępczy numeru slajdu 3"/>
          <p:cNvSpPr>
            <a:spLocks noGrp="1"/>
          </p:cNvSpPr>
          <p:nvPr>
            <p:ph type="sldNum" sz="quarter" idx="10"/>
          </p:nvPr>
        </p:nvSpPr>
        <p:spPr/>
        <p:txBody>
          <a:bodyPr/>
          <a:lstStyle/>
          <a:p>
            <a:fld id="{04940A30-399B-45F8-97C3-174258719E8E}" type="slidenum">
              <a:rPr lang="pl-PL" smtClean="0"/>
              <a:pPr/>
              <a:t>20</a:t>
            </a:fld>
            <a:endParaRPr lang="pl-PL"/>
          </a:p>
        </p:txBody>
      </p:sp>
    </p:spTree>
    <p:extLst>
      <p:ext uri="{BB962C8B-B14F-4D97-AF65-F5344CB8AC3E}">
        <p14:creationId xmlns:p14="http://schemas.microsoft.com/office/powerpoint/2010/main" xmlns="" val="37799598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smtClean="0"/>
              <a:t>By dokonać oceny musimy mieć jaką skalę, jakieś wartości</a:t>
            </a:r>
            <a:r>
              <a:rPr lang="pl-PL" baseline="0" dirty="0" smtClean="0"/>
              <a:t> odniesienia – poprzez porównanie do których będziemy migli wyrobić sobie osąd na temat tych 145 cm.</a:t>
            </a:r>
          </a:p>
          <a:p>
            <a:r>
              <a:rPr lang="pl-PL" dirty="0" smtClean="0"/>
              <a:t>Na slajdzie macie Państwo prezentowaną siatkę</a:t>
            </a:r>
            <a:r>
              <a:rPr lang="pl-PL" baseline="0" dirty="0" smtClean="0"/>
              <a:t> centylową wyników skoku w dal z miejsca obserwowanych wśród chłopców w Polsce w roku szkolnym 2009/10.</a:t>
            </a:r>
          </a:p>
          <a:p>
            <a:r>
              <a:rPr lang="pl-PL" baseline="0" dirty="0" smtClean="0"/>
              <a:t>Dla wieku kalendarzowego osoby, której skok został zmierzony, naniesiono uzyskany rezultat.</a:t>
            </a:r>
          </a:p>
          <a:p>
            <a:r>
              <a:rPr lang="pl-PL" baseline="0" dirty="0" smtClean="0"/>
              <a:t>Co nam mówi położenie tego punktu na siatce centylowej?</a:t>
            </a:r>
            <a:endParaRPr lang="pl-PL" dirty="0"/>
          </a:p>
        </p:txBody>
      </p:sp>
      <p:sp>
        <p:nvSpPr>
          <p:cNvPr id="4" name="Symbol zastępczy numeru slajdu 3"/>
          <p:cNvSpPr>
            <a:spLocks noGrp="1"/>
          </p:cNvSpPr>
          <p:nvPr>
            <p:ph type="sldNum" sz="quarter" idx="10"/>
          </p:nvPr>
        </p:nvSpPr>
        <p:spPr/>
        <p:txBody>
          <a:bodyPr/>
          <a:lstStyle/>
          <a:p>
            <a:fld id="{04940A30-399B-45F8-97C3-174258719E8E}" type="slidenum">
              <a:rPr lang="pl-PL" smtClean="0"/>
              <a:pPr/>
              <a:t>21</a:t>
            </a:fld>
            <a:endParaRPr lang="pl-PL"/>
          </a:p>
        </p:txBody>
      </p:sp>
    </p:spTree>
    <p:extLst>
      <p:ext uri="{BB962C8B-B14F-4D97-AF65-F5344CB8AC3E}">
        <p14:creationId xmlns:p14="http://schemas.microsoft.com/office/powerpoint/2010/main" xmlns="" val="32995213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4940A30-399B-45F8-97C3-174258719E8E}" type="slidenum">
              <a:rPr lang="pl-PL" smtClean="0"/>
              <a:pPr/>
              <a:t>22</a:t>
            </a:fld>
            <a:endParaRPr lang="pl-PL"/>
          </a:p>
        </p:txBody>
      </p:sp>
    </p:spTree>
    <p:extLst>
      <p:ext uri="{BB962C8B-B14F-4D97-AF65-F5344CB8AC3E}">
        <p14:creationId xmlns:p14="http://schemas.microsoft.com/office/powerpoint/2010/main" xmlns="" val="4866299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smtClean="0"/>
              <a:t>Co WIEMY o KONDYCJI fizycznej? wiemy czym jest, że się zmienia oraz że można ją zmierzyć i ocenić.</a:t>
            </a:r>
            <a:br>
              <a:rPr lang="pl-PL" dirty="0" smtClean="0"/>
            </a:br>
            <a:r>
              <a:rPr lang="pl-PL" dirty="0" smtClean="0"/>
              <a:t/>
            </a:r>
            <a:br>
              <a:rPr lang="pl-PL" dirty="0" smtClean="0"/>
            </a:br>
            <a:r>
              <a:rPr lang="pl-PL" dirty="0" smtClean="0"/>
              <a:t>WIEMY, że jest odbiciem warunków życia człowieka. </a:t>
            </a:r>
            <a:br>
              <a:rPr lang="pl-PL" dirty="0" smtClean="0"/>
            </a:br>
            <a:r>
              <a:rPr lang="pl-PL" dirty="0" smtClean="0"/>
              <a:t/>
            </a:r>
            <a:br>
              <a:rPr lang="pl-PL" dirty="0" smtClean="0"/>
            </a:br>
            <a:r>
              <a:rPr lang="pl-PL" dirty="0" smtClean="0"/>
              <a:t>WIEMY, że jest zarówno składnikiem jak i miernikiem zdrowia. I to zarówno</a:t>
            </a:r>
            <a:r>
              <a:rPr lang="pl-PL" baseline="0" dirty="0" smtClean="0"/>
              <a:t> w jego osobniczym wymiarze (wysoce sprawna jednostka może się szczycić dobrym zdrowiem, jak i wymiarze populacyjnym, społecznym – mówiąc wtedy o zdrowotności grupy ludzkiej.</a:t>
            </a:r>
          </a:p>
          <a:p>
            <a:endParaRPr lang="pl-PL" baseline="0" dirty="0" smtClean="0"/>
          </a:p>
          <a:p>
            <a:r>
              <a:rPr lang="pl-PL" baseline="0" dirty="0" smtClean="0"/>
              <a:t>Jak się zatem ma do UCZNIA?</a:t>
            </a:r>
            <a:endParaRPr lang="pl-PL" dirty="0"/>
          </a:p>
        </p:txBody>
      </p:sp>
      <p:sp>
        <p:nvSpPr>
          <p:cNvPr id="4" name="Symbol zastępczy numeru slajdu 3"/>
          <p:cNvSpPr>
            <a:spLocks noGrp="1"/>
          </p:cNvSpPr>
          <p:nvPr>
            <p:ph type="sldNum" sz="quarter" idx="10"/>
          </p:nvPr>
        </p:nvSpPr>
        <p:spPr/>
        <p:txBody>
          <a:bodyPr/>
          <a:lstStyle/>
          <a:p>
            <a:fld id="{04940A30-399B-45F8-97C3-174258719E8E}" type="slidenum">
              <a:rPr lang="pl-PL" smtClean="0"/>
              <a:pPr/>
              <a:t>23</a:t>
            </a:fld>
            <a:endParaRPr lang="pl-PL"/>
          </a:p>
        </p:txBody>
      </p:sp>
    </p:spTree>
    <p:extLst>
      <p:ext uri="{BB962C8B-B14F-4D97-AF65-F5344CB8AC3E}">
        <p14:creationId xmlns:p14="http://schemas.microsoft.com/office/powerpoint/2010/main" xmlns="" val="3777306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baseline="0" dirty="0" smtClean="0"/>
              <a:t>Dlaczego będę mówił o sprawności? </a:t>
            </a:r>
          </a:p>
          <a:p>
            <a:r>
              <a:rPr lang="pl-PL" baseline="0" dirty="0" smtClean="0"/>
              <a:t>Najprostsze wytłumaczenie jest takie – bo się na tym trochę znam. Miałem szczęście poznawać ją otoczony opieką mojego Mistrza Pana Profesora Ryszarda </a:t>
            </a:r>
            <a:r>
              <a:rPr lang="pl-PL" baseline="0" dirty="0" err="1" smtClean="0"/>
              <a:t>Przewędy</a:t>
            </a:r>
            <a:r>
              <a:rPr lang="pl-PL" baseline="0" dirty="0" smtClean="0"/>
              <a:t>, chyba najwybitniejszego badacza sprawności fizycznej polskich dzieci i młodzieży. Mam własne doświadczenia wyniesione z ogólnopolskich badań sprawności fizycznej przeprowadzanych w latach 1999 i 2009, w których zgromadzono wyniki ponad 120 000 chłopców i dziewcząt. </a:t>
            </a:r>
          </a:p>
          <a:p>
            <a:r>
              <a:rPr lang="pl-PL" baseline="0" dirty="0" smtClean="0"/>
              <a:t>Inny powód tego, że chcę rozmawiać o sprawności jest taki – że fizyczność jest bardzo istotnym składnikiem osobowości osoby ludzkiej i jako taka, jest celem działań edukacyjnych podejmowanych wspólnie przez ucznia i jego wychowawcę. </a:t>
            </a:r>
          </a:p>
          <a:p>
            <a:r>
              <a:rPr lang="pl-PL" baseline="0" dirty="0" smtClean="0"/>
              <a:t>I wreszcie jest to coś, czego powoli zaczynam się wyzbywać… ;)</a:t>
            </a:r>
          </a:p>
          <a:p>
            <a:r>
              <a:rPr lang="pl-PL" baseline="0" dirty="0" smtClean="0"/>
              <a:t>A dlaczego łączę pojęcie sprawności fizycznej z kondycją, oraz czym są pomiar i ocena – to za chwilę mam nadzieję się wyjaśni… (KLIK)</a:t>
            </a:r>
          </a:p>
          <a:p>
            <a:endParaRPr lang="pl-PL" dirty="0"/>
          </a:p>
        </p:txBody>
      </p:sp>
      <p:sp>
        <p:nvSpPr>
          <p:cNvPr id="4" name="Symbol zastępczy numeru slajdu 3"/>
          <p:cNvSpPr>
            <a:spLocks noGrp="1"/>
          </p:cNvSpPr>
          <p:nvPr>
            <p:ph type="sldNum" sz="quarter" idx="10"/>
          </p:nvPr>
        </p:nvSpPr>
        <p:spPr/>
        <p:txBody>
          <a:bodyPr/>
          <a:lstStyle/>
          <a:p>
            <a:fld id="{04940A30-399B-45F8-97C3-174258719E8E}" type="slidenum">
              <a:rPr lang="pl-PL" smtClean="0"/>
              <a:pPr/>
              <a:t>2</a:t>
            </a:fld>
            <a:endParaRPr lang="pl-PL"/>
          </a:p>
        </p:txBody>
      </p:sp>
    </p:spTree>
    <p:extLst>
      <p:ext uri="{BB962C8B-B14F-4D97-AF65-F5344CB8AC3E}">
        <p14:creationId xmlns:p14="http://schemas.microsoft.com/office/powerpoint/2010/main" xmlns="" val="138678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baseline="0" dirty="0" smtClean="0"/>
              <a:t>Prób wyjaśnienia czym jest  sprawność funkcjonowania ciała człowieka jest wiele. Nie ma tutaj jednego utrwalonego poglądu. W sumie każdy ma prawo widzieć co chce…</a:t>
            </a:r>
          </a:p>
          <a:p>
            <a:pPr marL="0" marR="0" indent="0" algn="l" defTabSz="914400" rtl="0" eaLnBrk="1" fontAlgn="auto" latinLnBrk="0" hangingPunct="1">
              <a:lnSpc>
                <a:spcPct val="100000"/>
              </a:lnSpc>
              <a:spcBef>
                <a:spcPts val="0"/>
              </a:spcBef>
              <a:spcAft>
                <a:spcPts val="0"/>
              </a:spcAft>
              <a:buClrTx/>
              <a:buSzTx/>
              <a:buFontTx/>
              <a:buNone/>
              <a:tabLst/>
              <a:defRPr/>
            </a:pPr>
            <a:r>
              <a:rPr lang="pl-PL" baseline="0" dirty="0" smtClean="0"/>
              <a:t> To tak jak w przypadku </a:t>
            </a:r>
            <a:r>
              <a:rPr lang="pl-PL" sz="1200" b="0" i="0" kern="1200" dirty="0" smtClean="0">
                <a:solidFill>
                  <a:schemeClr val="tx1"/>
                </a:solidFill>
                <a:effectLst/>
                <a:latin typeface="+mn-lt"/>
                <a:ea typeface="+mn-ea"/>
                <a:cs typeface="+mn-cs"/>
              </a:rPr>
              <a:t>sir </a:t>
            </a:r>
            <a:r>
              <a:rPr lang="pl-PL" sz="1200" b="1" i="0" kern="1200" dirty="0" smtClean="0">
                <a:solidFill>
                  <a:schemeClr val="tx1"/>
                </a:solidFill>
                <a:effectLst/>
                <a:latin typeface="+mn-lt"/>
                <a:ea typeface="+mn-ea"/>
                <a:cs typeface="+mn-cs"/>
              </a:rPr>
              <a:t>Geoffreya Charlesa </a:t>
            </a:r>
            <a:r>
              <a:rPr lang="pl-PL" sz="1200" b="1" i="0" kern="1200" dirty="0" err="1" smtClean="0">
                <a:solidFill>
                  <a:schemeClr val="tx1"/>
                </a:solidFill>
                <a:effectLst/>
                <a:latin typeface="+mn-lt"/>
                <a:ea typeface="+mn-ea"/>
                <a:cs typeface="+mn-cs"/>
              </a:rPr>
              <a:t>Hursta</a:t>
            </a:r>
            <a:r>
              <a:rPr lang="pl-PL" sz="1200" b="0" i="0" kern="1200" dirty="0" smtClean="0">
                <a:solidFill>
                  <a:schemeClr val="tx1"/>
                </a:solidFill>
                <a:effectLst/>
                <a:latin typeface="+mn-lt"/>
                <a:ea typeface="+mn-ea"/>
                <a:cs typeface="+mn-cs"/>
              </a:rPr>
              <a:t> i epizodu z Mundialu 1966 w Anglii. W meczu finałowym Anglia – Niemcy sir Geoffrey przy stanie 2:2, w 11 min.</a:t>
            </a:r>
            <a:r>
              <a:rPr lang="pl-PL" sz="1200" b="0" i="0" kern="1200" baseline="0" dirty="0" smtClean="0">
                <a:solidFill>
                  <a:schemeClr val="tx1"/>
                </a:solidFill>
                <a:effectLst/>
                <a:latin typeface="+mn-lt"/>
                <a:ea typeface="+mn-ea"/>
                <a:cs typeface="+mn-cs"/>
              </a:rPr>
              <a:t> dogrywki</a:t>
            </a:r>
            <a:r>
              <a:rPr lang="pl-PL" sz="1200" b="0" i="0" kern="1200" dirty="0" smtClean="0">
                <a:solidFill>
                  <a:schemeClr val="tx1"/>
                </a:solidFill>
                <a:effectLst/>
                <a:latin typeface="+mn-lt"/>
                <a:ea typeface="+mn-ea"/>
                <a:cs typeface="+mn-cs"/>
              </a:rPr>
              <a:t> strzela do bramki. Piłka odbija</a:t>
            </a:r>
            <a:r>
              <a:rPr lang="pl-PL" sz="1200" b="0" i="0" kern="1200" baseline="0" dirty="0" smtClean="0">
                <a:solidFill>
                  <a:schemeClr val="tx1"/>
                </a:solidFill>
                <a:effectLst/>
                <a:latin typeface="+mn-lt"/>
                <a:ea typeface="+mn-ea"/>
                <a:cs typeface="+mn-cs"/>
              </a:rPr>
              <a:t> się</a:t>
            </a:r>
            <a:r>
              <a:rPr lang="pl-PL" sz="1200" b="0" i="0" kern="1200" dirty="0" smtClean="0">
                <a:solidFill>
                  <a:schemeClr val="tx1"/>
                </a:solidFill>
                <a:effectLst/>
                <a:latin typeface="+mn-lt"/>
                <a:ea typeface="+mn-ea"/>
                <a:cs typeface="+mn-cs"/>
              </a:rPr>
              <a:t> od poprzeczki potem murawy przed lub za linią bramkową (a gdzie dokładnie do dziś nie wie nikt!). Sędzia główny Gottfried </a:t>
            </a:r>
            <a:r>
              <a:rPr lang="pl-PL" sz="1200" b="0" i="0" kern="1200" dirty="0" err="1" smtClean="0">
                <a:solidFill>
                  <a:schemeClr val="tx1"/>
                </a:solidFill>
                <a:effectLst/>
                <a:latin typeface="+mn-lt"/>
                <a:ea typeface="+mn-ea"/>
                <a:cs typeface="+mn-cs"/>
              </a:rPr>
              <a:t>Dienst</a:t>
            </a:r>
            <a:r>
              <a:rPr lang="pl-PL" sz="1200" b="0" i="0" kern="1200" dirty="0" smtClean="0">
                <a:solidFill>
                  <a:schemeClr val="tx1"/>
                </a:solidFill>
                <a:effectLst/>
                <a:latin typeface="+mn-lt"/>
                <a:ea typeface="+mn-ea"/>
                <a:cs typeface="+mn-cs"/>
              </a:rPr>
              <a:t> nie widząc czy piłka przekroczyła linię bramkową, zwrócił się do radzieckiego sędziego liniowego </a:t>
            </a:r>
            <a:r>
              <a:rPr lang="pl-PL" sz="1200" b="0" i="0" kern="1200" dirty="0" err="1" smtClean="0">
                <a:solidFill>
                  <a:schemeClr val="tx1"/>
                </a:solidFill>
                <a:effectLst/>
                <a:latin typeface="+mn-lt"/>
                <a:ea typeface="+mn-ea"/>
                <a:cs typeface="+mn-cs"/>
              </a:rPr>
              <a:t>Tofika</a:t>
            </a:r>
            <a:r>
              <a:rPr lang="pl-PL" sz="1200" b="0" i="0" kern="1200" dirty="0" smtClean="0">
                <a:solidFill>
                  <a:schemeClr val="tx1"/>
                </a:solidFill>
                <a:effectLst/>
                <a:latin typeface="+mn-lt"/>
                <a:ea typeface="+mn-ea"/>
                <a:cs typeface="+mn-cs"/>
              </a:rPr>
              <a:t> </a:t>
            </a:r>
            <a:r>
              <a:rPr lang="pl-PL" sz="1200" b="0" i="0" kern="1200" dirty="0" err="1" smtClean="0">
                <a:solidFill>
                  <a:schemeClr val="tx1"/>
                </a:solidFill>
                <a:effectLst/>
                <a:latin typeface="+mn-lt"/>
                <a:ea typeface="+mn-ea"/>
                <a:cs typeface="+mn-cs"/>
              </a:rPr>
              <a:t>Bachramowa</a:t>
            </a:r>
            <a:r>
              <a:rPr lang="pl-PL" sz="1200" b="0" i="0" kern="1200" baseline="0" dirty="0" smtClean="0">
                <a:solidFill>
                  <a:schemeClr val="tx1"/>
                </a:solidFill>
                <a:effectLst/>
                <a:latin typeface="+mn-lt"/>
                <a:ea typeface="+mn-ea"/>
                <a:cs typeface="+mn-cs"/>
              </a:rPr>
              <a:t> o opinię.</a:t>
            </a:r>
            <a:r>
              <a:rPr lang="pl-PL" sz="1200" b="0" i="0" kern="1200" dirty="0" smtClean="0">
                <a:solidFill>
                  <a:schemeClr val="tx1"/>
                </a:solidFill>
                <a:effectLst/>
                <a:latin typeface="+mn-lt"/>
                <a:ea typeface="+mn-ea"/>
                <a:cs typeface="+mn-cs"/>
              </a:rPr>
              <a:t> Po konsultacji z nim uznał gola pomimo sprzeciwów Niemców. Anglia wygrała 4:2, bo </a:t>
            </a:r>
            <a:r>
              <a:rPr lang="pl-PL" sz="1200" b="0" i="0" kern="1200" dirty="0" err="1" smtClean="0">
                <a:solidFill>
                  <a:schemeClr val="tx1"/>
                </a:solidFill>
                <a:effectLst/>
                <a:latin typeface="+mn-lt"/>
                <a:ea typeface="+mn-ea"/>
                <a:cs typeface="+mn-cs"/>
              </a:rPr>
              <a:t>Hurst</a:t>
            </a:r>
            <a:r>
              <a:rPr lang="pl-PL" sz="1200" b="0" i="0" kern="1200" baseline="0" dirty="0" smtClean="0">
                <a:solidFill>
                  <a:schemeClr val="tx1"/>
                </a:solidFill>
                <a:effectLst/>
                <a:latin typeface="+mn-lt"/>
                <a:ea typeface="+mn-ea"/>
                <a:cs typeface="+mn-cs"/>
              </a:rPr>
              <a:t> dołożył jeszcze jedną przepiękną bramkę w ostatniej minucie gry.</a:t>
            </a:r>
            <a:r>
              <a:rPr lang="pl-PL" sz="1200" b="0" i="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pl-PL" sz="1200" b="0" i="0" kern="1200" dirty="0" smtClean="0">
                <a:solidFill>
                  <a:schemeClr val="tx1"/>
                </a:solidFill>
                <a:effectLst/>
                <a:latin typeface="+mn-lt"/>
                <a:ea typeface="+mn-ea"/>
                <a:cs typeface="+mn-cs"/>
              </a:rPr>
              <a:t>A więc tak jak i w tamtym przypadku sprzed ponad </a:t>
            </a:r>
            <a:r>
              <a:rPr lang="pl-PL" sz="1200" b="0" i="0" kern="1200" baseline="0" dirty="0" smtClean="0">
                <a:solidFill>
                  <a:schemeClr val="tx1"/>
                </a:solidFill>
                <a:effectLst/>
                <a:latin typeface="+mn-lt"/>
                <a:ea typeface="+mn-ea"/>
                <a:cs typeface="+mn-cs"/>
              </a:rPr>
              <a:t>50 lat</a:t>
            </a:r>
            <a:r>
              <a:rPr lang="pl-PL" sz="1200" b="0" i="0" kern="1200" dirty="0" smtClean="0">
                <a:solidFill>
                  <a:schemeClr val="tx1"/>
                </a:solidFill>
                <a:effectLst/>
                <a:latin typeface="+mn-lt"/>
                <a:ea typeface="+mn-ea"/>
                <a:cs typeface="+mn-cs"/>
              </a:rPr>
              <a:t>, w odniesieniu do definicji sprawności, trzeba się na coś zdecydować. (KLIK)</a:t>
            </a:r>
          </a:p>
          <a:p>
            <a:endParaRPr lang="pl-PL" dirty="0" smtClean="0"/>
          </a:p>
        </p:txBody>
      </p:sp>
      <p:sp>
        <p:nvSpPr>
          <p:cNvPr id="4" name="Symbol zastępczy numeru slajdu 3"/>
          <p:cNvSpPr>
            <a:spLocks noGrp="1"/>
          </p:cNvSpPr>
          <p:nvPr>
            <p:ph type="sldNum" sz="quarter" idx="10"/>
          </p:nvPr>
        </p:nvSpPr>
        <p:spPr/>
        <p:txBody>
          <a:bodyPr/>
          <a:lstStyle/>
          <a:p>
            <a:fld id="{04940A30-399B-45F8-97C3-174258719E8E}" type="slidenum">
              <a:rPr lang="pl-PL" smtClean="0"/>
              <a:pPr/>
              <a:t>3</a:t>
            </a:fld>
            <a:endParaRPr lang="pl-PL"/>
          </a:p>
        </p:txBody>
      </p:sp>
    </p:spTree>
    <p:extLst>
      <p:ext uri="{BB962C8B-B14F-4D97-AF65-F5344CB8AC3E}">
        <p14:creationId xmlns:p14="http://schemas.microsoft.com/office/powerpoint/2010/main" xmlns="" val="1110093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smtClean="0"/>
              <a:t>Przedstawioną dalej</a:t>
            </a:r>
            <a:r>
              <a:rPr lang="pl-PL" baseline="0" dirty="0" smtClean="0"/>
              <a:t> strukturę sprawności prezentuję niemal dokładnie za poglądami Pana Profesora Ryszarda </a:t>
            </a:r>
            <a:r>
              <a:rPr lang="pl-PL" baseline="0" dirty="0" err="1" smtClean="0"/>
              <a:t>Przewędy</a:t>
            </a:r>
            <a:r>
              <a:rPr lang="pl-PL" baseline="0" dirty="0" smtClean="0"/>
              <a:t>. </a:t>
            </a:r>
          </a:p>
          <a:p>
            <a:r>
              <a:rPr lang="pl-PL" baseline="0" dirty="0" smtClean="0"/>
              <a:t>Rozumie on sprawność jako właściwość człowieka opartą na trzech filarach. Pierwszy stanowi p</a:t>
            </a:r>
            <a:r>
              <a:rPr lang="pl-PL" dirty="0" smtClean="0"/>
              <a:t>odłoże morfologiczno</a:t>
            </a:r>
            <a:r>
              <a:rPr lang="pl-PL" baseline="0" dirty="0" smtClean="0"/>
              <a:t>-strukturalne - MÓC – masa ciała działająca na korzyść człowieka (masa ciała szczupłego – masa mięśni pomagająca zapaśnikom, miotaczom, nawet </a:t>
            </a:r>
            <a:r>
              <a:rPr lang="pl-PL" baseline="0" dirty="0" err="1" smtClean="0"/>
              <a:t>MCSz</a:t>
            </a:r>
            <a:r>
              <a:rPr lang="pl-PL" baseline="0" dirty="0" smtClean="0"/>
              <a:t> + FM  mogą być korzystne - sumo, Niekorzystne np. w skokach narciarskich czy w biegu długodystansowym – gdzie są ewidentnym balastem)</a:t>
            </a:r>
          </a:p>
          <a:p>
            <a:r>
              <a:rPr lang="pl-PL" baseline="0" dirty="0" smtClean="0"/>
              <a:t>Drugi to umiejętności ruchowe – czym są: Jak je rozumieć… Czym one są? Chodzę. Wydawać by się mogło, że obserwujemy umiejętność chodzenia? Prawda? Ale tak nie jest. Widzimy czynność.</a:t>
            </a:r>
            <a:endParaRPr lang="pl-PL" sz="1200" b="0" i="0" kern="1200" dirty="0" smtClean="0">
              <a:solidFill>
                <a:schemeClr val="tx1"/>
              </a:solidFill>
              <a:effectLst/>
              <a:latin typeface="+mn-lt"/>
              <a:ea typeface="+mn-ea"/>
              <a:cs typeface="+mn-cs"/>
            </a:endParaRPr>
          </a:p>
          <a:p>
            <a:r>
              <a:rPr lang="pl-PL" sz="1200" b="0" i="0" kern="1200" dirty="0" smtClean="0">
                <a:solidFill>
                  <a:schemeClr val="tx1"/>
                </a:solidFill>
                <a:effectLst/>
                <a:latin typeface="+mn-lt"/>
                <a:ea typeface="+mn-ea"/>
                <a:cs typeface="+mn-cs"/>
              </a:rPr>
              <a:t>Chcieć</a:t>
            </a:r>
            <a:r>
              <a:rPr lang="pl-PL" sz="1200" b="0" i="0" kern="1200" baseline="0" dirty="0" smtClean="0">
                <a:solidFill>
                  <a:schemeClr val="tx1"/>
                </a:solidFill>
                <a:effectLst/>
                <a:latin typeface="+mn-lt"/>
                <a:ea typeface="+mn-ea"/>
                <a:cs typeface="+mn-cs"/>
              </a:rPr>
              <a:t> – przykład z turnieju kwalifikacyjnego do Igrzysk Olimpijskich.</a:t>
            </a:r>
            <a:endParaRPr lang="pl-PL" dirty="0"/>
          </a:p>
        </p:txBody>
      </p:sp>
      <p:sp>
        <p:nvSpPr>
          <p:cNvPr id="4" name="Symbol zastępczy numeru slajdu 3"/>
          <p:cNvSpPr>
            <a:spLocks noGrp="1"/>
          </p:cNvSpPr>
          <p:nvPr>
            <p:ph type="sldNum" sz="quarter" idx="10"/>
          </p:nvPr>
        </p:nvSpPr>
        <p:spPr/>
        <p:txBody>
          <a:bodyPr/>
          <a:lstStyle/>
          <a:p>
            <a:fld id="{04940A30-399B-45F8-97C3-174258719E8E}" type="slidenum">
              <a:rPr lang="pl-PL" smtClean="0"/>
              <a:pPr/>
              <a:t>4</a:t>
            </a:fld>
            <a:endParaRPr lang="pl-PL"/>
          </a:p>
        </p:txBody>
      </p:sp>
    </p:spTree>
    <p:extLst>
      <p:ext uri="{BB962C8B-B14F-4D97-AF65-F5344CB8AC3E}">
        <p14:creationId xmlns:p14="http://schemas.microsoft.com/office/powerpoint/2010/main" xmlns="" val="939805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smtClean="0"/>
              <a:t>Gdybyśmy popatrzyli na tą triadę, zaproponowaną przez Profesora</a:t>
            </a:r>
            <a:r>
              <a:rPr lang="pl-PL" baseline="0" dirty="0" smtClean="0"/>
              <a:t> </a:t>
            </a:r>
            <a:r>
              <a:rPr lang="pl-PL" baseline="0" dirty="0" err="1" smtClean="0"/>
              <a:t>Przewędę</a:t>
            </a:r>
            <a:r>
              <a:rPr lang="pl-PL" baseline="0" dirty="0" smtClean="0"/>
              <a:t>, to bardzo </a:t>
            </a:r>
            <a:r>
              <a:rPr lang="pl-PL" baseline="0" dirty="0" err="1" smtClean="0"/>
              <a:t>ciakawych</a:t>
            </a:r>
            <a:r>
              <a:rPr lang="pl-PL" baseline="0" dirty="0" smtClean="0"/>
              <a:t> spostrzeżeń dostarczyłaby nam analiza właściwości umieć.</a:t>
            </a:r>
          </a:p>
          <a:p>
            <a:endParaRPr lang="pl-PL" baseline="0" dirty="0" smtClean="0"/>
          </a:p>
          <a:p>
            <a:endParaRPr lang="pl-PL" baseline="0" dirty="0" smtClean="0"/>
          </a:p>
          <a:p>
            <a:r>
              <a:rPr lang="pl-PL" baseline="0" dirty="0" smtClean="0"/>
              <a:t>Różnice między sprawnością fizyczną a sprawnością ruchową…</a:t>
            </a:r>
            <a:endParaRPr lang="pl-PL" dirty="0"/>
          </a:p>
        </p:txBody>
      </p:sp>
      <p:sp>
        <p:nvSpPr>
          <p:cNvPr id="4" name="Symbol zastępczy numeru slajdu 3"/>
          <p:cNvSpPr>
            <a:spLocks noGrp="1"/>
          </p:cNvSpPr>
          <p:nvPr>
            <p:ph type="sldNum" sz="quarter" idx="10"/>
          </p:nvPr>
        </p:nvSpPr>
        <p:spPr/>
        <p:txBody>
          <a:bodyPr/>
          <a:lstStyle/>
          <a:p>
            <a:fld id="{04940A30-399B-45F8-97C3-174258719E8E}" type="slidenum">
              <a:rPr lang="pl-PL" smtClean="0"/>
              <a:pPr/>
              <a:t>5</a:t>
            </a:fld>
            <a:endParaRPr lang="pl-PL"/>
          </a:p>
        </p:txBody>
      </p:sp>
    </p:spTree>
    <p:extLst>
      <p:ext uri="{BB962C8B-B14F-4D97-AF65-F5344CB8AC3E}">
        <p14:creationId xmlns:p14="http://schemas.microsoft.com/office/powerpoint/2010/main" xmlns="" val="3298125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smtClean="0"/>
              <a:t>Czym jest sprawność?</a:t>
            </a:r>
          </a:p>
          <a:p>
            <a:r>
              <a:rPr lang="en-GB" dirty="0" smtClean="0"/>
              <a:t>……………………….. [SLAJD]</a:t>
            </a:r>
          </a:p>
          <a:p>
            <a:endParaRPr lang="en-GB" dirty="0" smtClean="0"/>
          </a:p>
          <a:p>
            <a:r>
              <a:rPr lang="pl-PL" dirty="0" smtClean="0"/>
              <a:t>Obok</a:t>
            </a:r>
            <a:r>
              <a:rPr lang="pl-PL" baseline="0" dirty="0" smtClean="0"/>
              <a:t> niej w obszarze motoryczności znajdujemy jeszcze wiele innych właściwości człowieka, spośród których chciałbym krótko scharakteryzować dwie…</a:t>
            </a:r>
          </a:p>
        </p:txBody>
      </p:sp>
      <p:sp>
        <p:nvSpPr>
          <p:cNvPr id="4" name="Symbol zastępczy numeru slajdu 3"/>
          <p:cNvSpPr>
            <a:spLocks noGrp="1"/>
          </p:cNvSpPr>
          <p:nvPr>
            <p:ph type="sldNum" sz="quarter" idx="10"/>
          </p:nvPr>
        </p:nvSpPr>
        <p:spPr/>
        <p:txBody>
          <a:bodyPr/>
          <a:lstStyle/>
          <a:p>
            <a:fld id="{04940A30-399B-45F8-97C3-174258719E8E}" type="slidenum">
              <a:rPr lang="pl-PL" smtClean="0"/>
              <a:pPr/>
              <a:t>6</a:t>
            </a:fld>
            <a:endParaRPr lang="pl-PL"/>
          </a:p>
        </p:txBody>
      </p:sp>
    </p:spTree>
    <p:extLst>
      <p:ext uri="{BB962C8B-B14F-4D97-AF65-F5344CB8AC3E}">
        <p14:creationId xmlns:p14="http://schemas.microsoft.com/office/powerpoint/2010/main" xmlns="" val="2091875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4940A30-399B-45F8-97C3-174258719E8E}" type="slidenum">
              <a:rPr lang="pl-PL" smtClean="0"/>
              <a:pPr/>
              <a:t>7</a:t>
            </a:fld>
            <a:endParaRPr lang="pl-PL"/>
          </a:p>
        </p:txBody>
      </p:sp>
    </p:spTree>
    <p:extLst>
      <p:ext uri="{BB962C8B-B14F-4D97-AF65-F5344CB8AC3E}">
        <p14:creationId xmlns:p14="http://schemas.microsoft.com/office/powerpoint/2010/main" xmlns="" val="854574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smtClean="0"/>
              <a:t>Wreszcie</a:t>
            </a:r>
            <a:r>
              <a:rPr lang="pl-PL" baseline="0" dirty="0" smtClean="0"/>
              <a:t> wydolność fizyczna.</a:t>
            </a:r>
          </a:p>
          <a:p>
            <a:r>
              <a:rPr lang="pl-PL" dirty="0" smtClean="0"/>
              <a:t>Jest to zespół</a:t>
            </a:r>
            <a:r>
              <a:rPr lang="pl-PL" baseline="0" dirty="0" smtClean="0"/>
              <a:t> właściwości funkcjonalnych organizmu pozwalających z jednej strony na podejmowanie intensywnego, długotrwającego wysiłku, silnie obciążającego organizm człowieka; z drugiej zaś szybko i efektywnie usuwających skutki tego wysiłku i przywracających organizm do stanu wyjściowego.</a:t>
            </a:r>
          </a:p>
          <a:p>
            <a:r>
              <a:rPr lang="pl-PL" baseline="0" dirty="0" smtClean="0"/>
              <a:t>Dzięki tym właściwościom człowiek adaptuje się do pracy mięśniowej oraz buduje tolerancję na zmiany wywołane wysiłkiem fizycznym.</a:t>
            </a:r>
            <a:endParaRPr lang="pl-PL" dirty="0"/>
          </a:p>
        </p:txBody>
      </p:sp>
      <p:sp>
        <p:nvSpPr>
          <p:cNvPr id="4" name="Symbol zastępczy numeru slajdu 3"/>
          <p:cNvSpPr>
            <a:spLocks noGrp="1"/>
          </p:cNvSpPr>
          <p:nvPr>
            <p:ph type="sldNum" sz="quarter" idx="10"/>
          </p:nvPr>
        </p:nvSpPr>
        <p:spPr/>
        <p:txBody>
          <a:bodyPr/>
          <a:lstStyle/>
          <a:p>
            <a:fld id="{04940A30-399B-45F8-97C3-174258719E8E}" type="slidenum">
              <a:rPr lang="pl-PL" smtClean="0"/>
              <a:pPr/>
              <a:t>8</a:t>
            </a:fld>
            <a:endParaRPr lang="pl-PL"/>
          </a:p>
        </p:txBody>
      </p:sp>
    </p:spTree>
    <p:extLst>
      <p:ext uri="{BB962C8B-B14F-4D97-AF65-F5344CB8AC3E}">
        <p14:creationId xmlns:p14="http://schemas.microsoft.com/office/powerpoint/2010/main" xmlns="" val="1303737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smtClean="0"/>
              <a:t>Dla wymienionych właściwości człowieka, rozwoju fizycznego sprawności</a:t>
            </a:r>
            <a:r>
              <a:rPr lang="pl-PL" baseline="0" dirty="0" smtClean="0"/>
              <a:t> cielesnej człowieka oraz wydolności istnieje k</a:t>
            </a:r>
            <a:r>
              <a:rPr lang="pl-PL" dirty="0" smtClean="0"/>
              <a:t>ategoria nadrzędna wobec</a:t>
            </a:r>
            <a:r>
              <a:rPr lang="pl-PL" baseline="0" dirty="0" smtClean="0"/>
              <a:t> nich. (KLIK)</a:t>
            </a:r>
          </a:p>
          <a:p>
            <a:r>
              <a:rPr lang="pl-PL" baseline="0" dirty="0" smtClean="0"/>
              <a:t>Jest nią kondycja fizyczna</a:t>
            </a:r>
            <a:r>
              <a:rPr lang="pl-PL" dirty="0" smtClean="0"/>
              <a:t> – skupiająca</a:t>
            </a:r>
            <a:r>
              <a:rPr lang="pl-PL" baseline="0" dirty="0" smtClean="0"/>
              <a:t> wszystkie te właściwości ludzkiego organizmu. </a:t>
            </a:r>
          </a:p>
          <a:p>
            <a:r>
              <a:rPr lang="pl-PL" baseline="0" dirty="0" smtClean="0"/>
              <a:t>(KLIK)</a:t>
            </a:r>
          </a:p>
          <a:p>
            <a:r>
              <a:rPr lang="pl-PL" baseline="0" dirty="0" smtClean="0"/>
              <a:t>Slajd</a:t>
            </a:r>
            <a:endParaRPr lang="pl-PL" dirty="0"/>
          </a:p>
        </p:txBody>
      </p:sp>
      <p:sp>
        <p:nvSpPr>
          <p:cNvPr id="4" name="Symbol zastępczy numeru slajdu 3"/>
          <p:cNvSpPr>
            <a:spLocks noGrp="1"/>
          </p:cNvSpPr>
          <p:nvPr>
            <p:ph type="sldNum" sz="quarter" idx="10"/>
          </p:nvPr>
        </p:nvSpPr>
        <p:spPr/>
        <p:txBody>
          <a:bodyPr/>
          <a:lstStyle/>
          <a:p>
            <a:fld id="{04940A30-399B-45F8-97C3-174258719E8E}" type="slidenum">
              <a:rPr lang="pl-PL" smtClean="0"/>
              <a:pPr/>
              <a:t>9</a:t>
            </a:fld>
            <a:endParaRPr lang="pl-PL"/>
          </a:p>
        </p:txBody>
      </p:sp>
    </p:spTree>
    <p:extLst>
      <p:ext uri="{BB962C8B-B14F-4D97-AF65-F5344CB8AC3E}">
        <p14:creationId xmlns:p14="http://schemas.microsoft.com/office/powerpoint/2010/main" xmlns="" val="4189549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pl-PL" smtClean="0"/>
              <a:t>Kliknij, aby edytować styl</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7" name="Date Placeholder 3"/>
          <p:cNvSpPr>
            <a:spLocks noGrp="1"/>
          </p:cNvSpPr>
          <p:nvPr>
            <p:ph type="dt" sz="half" idx="2"/>
          </p:nvPr>
        </p:nvSpPr>
        <p:spPr>
          <a:xfrm>
            <a:off x="9311744" y="6356349"/>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8B4122F-D34F-4F60-A635-920D452E37B5}" type="datetime4">
              <a:rPr lang="pl-PL" smtClean="0"/>
              <a:pPr/>
              <a:t>22 kwietnia 2017</a:t>
            </a:fld>
            <a:endParaRPr lang="en-US" dirty="0"/>
          </a:p>
        </p:txBody>
      </p:sp>
      <p:sp>
        <p:nvSpPr>
          <p:cNvPr id="8" name="Footer Placeholder 4"/>
          <p:cNvSpPr>
            <a:spLocks noGrp="1"/>
          </p:cNvSpPr>
          <p:nvPr>
            <p:ph type="ftr" sz="quarter" idx="3"/>
          </p:nvPr>
        </p:nvSpPr>
        <p:spPr>
          <a:xfrm>
            <a:off x="95042" y="6356348"/>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lgn="ctr"/>
            <a:r>
              <a:rPr lang="pl-PL" dirty="0" smtClean="0"/>
              <a:t>dr Janusz Dobosz, Akademia Wychowania Fizycznego Józefa Piłsudskiego w Warszawie</a:t>
            </a:r>
            <a:br>
              <a:rPr lang="pl-PL" dirty="0" smtClean="0"/>
            </a:br>
            <a:r>
              <a:rPr lang="pl-PL" dirty="0" smtClean="0"/>
              <a:t>Narodowe Centrum Badania Kondycji Fizycznej</a:t>
            </a:r>
            <a:endParaRPr lang="en-US"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invX="1"/>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8" name="Date Placeholder 3"/>
          <p:cNvSpPr>
            <a:spLocks noGrp="1"/>
          </p:cNvSpPr>
          <p:nvPr>
            <p:ph type="dt" sz="half" idx="10"/>
          </p:nvPr>
        </p:nvSpPr>
        <p:spPr>
          <a:xfrm>
            <a:off x="9311744" y="6356349"/>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E2C6B772-FF5B-4C3F-A9F4-7FFB0C5FD026}" type="datetime4">
              <a:rPr lang="pl-PL" smtClean="0"/>
              <a:pPr/>
              <a:t>22 kwietnia 2017</a:t>
            </a:fld>
            <a:endParaRPr lang="en-US" dirty="0"/>
          </a:p>
        </p:txBody>
      </p:sp>
      <p:sp>
        <p:nvSpPr>
          <p:cNvPr id="9" name="Footer Placeholder 4"/>
          <p:cNvSpPr>
            <a:spLocks noGrp="1"/>
          </p:cNvSpPr>
          <p:nvPr>
            <p:ph type="ftr" sz="quarter" idx="3"/>
          </p:nvPr>
        </p:nvSpPr>
        <p:spPr>
          <a:xfrm>
            <a:off x="95042" y="6356348"/>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lgn="ctr"/>
            <a:r>
              <a:rPr lang="pl-PL" dirty="0" smtClean="0"/>
              <a:t>dr Janusz Dobosz, Akademia Wychowania Fizycznego Józefa Piłsudskiego w Warszawie</a:t>
            </a:r>
            <a:br>
              <a:rPr lang="pl-PL" dirty="0" smtClean="0"/>
            </a:br>
            <a:r>
              <a:rPr lang="pl-PL" dirty="0" smtClean="0"/>
              <a:t>Narodowe Centrum Badania Kondycji Fizycznej</a:t>
            </a:r>
            <a:endParaRPr lang="en-US"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invX="1"/>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pl-PL" smtClean="0"/>
              <a:t>Kliknij, aby edytować styl</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8" name="Date Placeholder 3"/>
          <p:cNvSpPr>
            <a:spLocks noGrp="1"/>
          </p:cNvSpPr>
          <p:nvPr>
            <p:ph type="dt" sz="half" idx="10"/>
          </p:nvPr>
        </p:nvSpPr>
        <p:spPr>
          <a:xfrm>
            <a:off x="9311744" y="6356349"/>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59A3A58E-1227-42A3-9F04-FA3286BE2AB7}" type="datetime4">
              <a:rPr lang="pl-PL" smtClean="0"/>
              <a:pPr/>
              <a:t>22 kwietnia 2017</a:t>
            </a:fld>
            <a:endParaRPr lang="en-US" dirty="0"/>
          </a:p>
        </p:txBody>
      </p:sp>
      <p:sp>
        <p:nvSpPr>
          <p:cNvPr id="9" name="Footer Placeholder 4"/>
          <p:cNvSpPr>
            <a:spLocks noGrp="1"/>
          </p:cNvSpPr>
          <p:nvPr>
            <p:ph type="ftr" sz="quarter" idx="3"/>
          </p:nvPr>
        </p:nvSpPr>
        <p:spPr>
          <a:xfrm>
            <a:off x="95042" y="6356348"/>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lgn="ctr"/>
            <a:r>
              <a:rPr lang="pl-PL" dirty="0" smtClean="0"/>
              <a:t>dr Janusz Dobosz, Akademia Wychowania Fizycznego Józefa Piłsudskiego w Warszawie</a:t>
            </a:r>
            <a:br>
              <a:rPr lang="pl-PL" dirty="0" smtClean="0"/>
            </a:br>
            <a:r>
              <a:rPr lang="pl-PL" dirty="0" smtClean="0"/>
              <a:t>Narodowe Centrum Badania Kondycji Fizycznej</a:t>
            </a:r>
            <a:endParaRPr lang="en-US"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invX="1"/>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pl-PL" smtClean="0"/>
              <a:t>Kliknij, aby edytować styl</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0" name="Date Placeholder 3"/>
          <p:cNvSpPr>
            <a:spLocks noGrp="1"/>
          </p:cNvSpPr>
          <p:nvPr>
            <p:ph type="dt" sz="half" idx="14"/>
          </p:nvPr>
        </p:nvSpPr>
        <p:spPr>
          <a:xfrm>
            <a:off x="9311744" y="6356349"/>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A249D09-C5A1-4BC0-8149-DD86E9CB3C4E}" type="datetime4">
              <a:rPr lang="pl-PL" smtClean="0"/>
              <a:pPr/>
              <a:t>22 kwietnia 2017</a:t>
            </a:fld>
            <a:endParaRPr lang="en-US" dirty="0"/>
          </a:p>
        </p:txBody>
      </p:sp>
      <p:sp>
        <p:nvSpPr>
          <p:cNvPr id="14" name="Footer Placeholder 4"/>
          <p:cNvSpPr>
            <a:spLocks noGrp="1"/>
          </p:cNvSpPr>
          <p:nvPr>
            <p:ph type="ftr" sz="quarter" idx="3"/>
          </p:nvPr>
        </p:nvSpPr>
        <p:spPr>
          <a:xfrm>
            <a:off x="95042" y="6356348"/>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lgn="ctr"/>
            <a:r>
              <a:rPr lang="pl-PL" dirty="0" smtClean="0"/>
              <a:t>dr Janusz Dobosz, Akademia Wychowania Fizycznego Józefa Piłsudskiego w Warszawie</a:t>
            </a:r>
            <a:br>
              <a:rPr lang="pl-PL" dirty="0" smtClean="0"/>
            </a:br>
            <a:r>
              <a:rPr lang="pl-PL" dirty="0" smtClean="0"/>
              <a:t>Narodowe Centrum Badania Kondycji Fizycznej</a:t>
            </a:r>
            <a:endParaRPr lang="en-US"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invX="1"/>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pl-PL" smtClean="0"/>
              <a:t>Kliknij, aby edytować styl</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8" name="Date Placeholder 3"/>
          <p:cNvSpPr>
            <a:spLocks noGrp="1"/>
          </p:cNvSpPr>
          <p:nvPr>
            <p:ph type="dt" sz="half" idx="10"/>
          </p:nvPr>
        </p:nvSpPr>
        <p:spPr>
          <a:xfrm>
            <a:off x="9311744" y="6356349"/>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5B4FBE59-007C-417B-B485-5664763CACE5}" type="datetime4">
              <a:rPr lang="pl-PL" smtClean="0"/>
              <a:pPr/>
              <a:t>22 kwietnia 2017</a:t>
            </a:fld>
            <a:endParaRPr lang="en-US" dirty="0"/>
          </a:p>
        </p:txBody>
      </p:sp>
      <p:sp>
        <p:nvSpPr>
          <p:cNvPr id="9" name="Footer Placeholder 4"/>
          <p:cNvSpPr>
            <a:spLocks noGrp="1"/>
          </p:cNvSpPr>
          <p:nvPr>
            <p:ph type="ftr" sz="quarter" idx="3"/>
          </p:nvPr>
        </p:nvSpPr>
        <p:spPr>
          <a:xfrm>
            <a:off x="95042" y="6356348"/>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lgn="ctr"/>
            <a:r>
              <a:rPr lang="pl-PL" dirty="0" smtClean="0"/>
              <a:t>dr Janusz Dobosz, Akademia Wychowania Fizycznego Józefa Piłsudskiego w Warszawie</a:t>
            </a:r>
            <a:br>
              <a:rPr lang="pl-PL" dirty="0" smtClean="0"/>
            </a:br>
            <a:r>
              <a:rPr lang="pl-PL" dirty="0" smtClean="0"/>
              <a:t>Narodowe Centrum Badania Kondycji Fizycznej</a:t>
            </a:r>
            <a:endParaRPr lang="en-US"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invX="1"/>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umna">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pl-PL" smtClean="0"/>
              <a:t>Kliknij, aby edytować styl</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13" name="Date Placeholder 3"/>
          <p:cNvSpPr>
            <a:spLocks noGrp="1"/>
          </p:cNvSpPr>
          <p:nvPr>
            <p:ph type="dt" sz="half" idx="2"/>
          </p:nvPr>
        </p:nvSpPr>
        <p:spPr>
          <a:xfrm>
            <a:off x="9311744" y="6356349"/>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54E0316C-F33A-41BA-81CD-D7E82D9AE30A}" type="datetime4">
              <a:rPr lang="pl-PL" smtClean="0"/>
              <a:pPr/>
              <a:t>22 kwietnia 2017</a:t>
            </a:fld>
            <a:endParaRPr lang="en-US" dirty="0"/>
          </a:p>
        </p:txBody>
      </p:sp>
      <p:sp>
        <p:nvSpPr>
          <p:cNvPr id="14" name="Footer Placeholder 4"/>
          <p:cNvSpPr>
            <a:spLocks noGrp="1"/>
          </p:cNvSpPr>
          <p:nvPr>
            <p:ph type="ftr" sz="quarter" idx="18"/>
          </p:nvPr>
        </p:nvSpPr>
        <p:spPr>
          <a:xfrm>
            <a:off x="95042" y="6356348"/>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lgn="ctr"/>
            <a:r>
              <a:rPr lang="pl-PL" dirty="0" smtClean="0"/>
              <a:t>dr Janusz Dobosz, Akademia Wychowania Fizycznego Józefa Piłsudskiego w Warszawie</a:t>
            </a:r>
            <a:br>
              <a:rPr lang="pl-PL" dirty="0" smtClean="0"/>
            </a:br>
            <a:r>
              <a:rPr lang="pl-PL" dirty="0" smtClean="0"/>
              <a:t>Narodowe Centrum Badania Kondycji Fizycznej</a:t>
            </a:r>
            <a:endParaRPr lang="en-US"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invX="1"/>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umna obrazu">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pl-PL" smtClean="0"/>
              <a:t>Kliknij, aby edytować styl</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15" name="Date Placeholder 3"/>
          <p:cNvSpPr>
            <a:spLocks noGrp="1"/>
          </p:cNvSpPr>
          <p:nvPr>
            <p:ph type="dt" sz="half" idx="2"/>
          </p:nvPr>
        </p:nvSpPr>
        <p:spPr>
          <a:xfrm>
            <a:off x="9311744" y="6356349"/>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01269F2F-93B3-40A9-BF9E-8B1555E72054}" type="datetime4">
              <a:rPr lang="pl-PL" smtClean="0"/>
              <a:pPr/>
              <a:t>22 kwietnia 2017</a:t>
            </a:fld>
            <a:endParaRPr lang="en-US" dirty="0"/>
          </a:p>
        </p:txBody>
      </p:sp>
      <p:sp>
        <p:nvSpPr>
          <p:cNvPr id="16" name="Footer Placeholder 4"/>
          <p:cNvSpPr>
            <a:spLocks noGrp="1"/>
          </p:cNvSpPr>
          <p:nvPr>
            <p:ph type="ftr" sz="quarter" idx="23"/>
          </p:nvPr>
        </p:nvSpPr>
        <p:spPr>
          <a:xfrm>
            <a:off x="95042" y="6356348"/>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lgn="ctr"/>
            <a:r>
              <a:rPr lang="pl-PL" dirty="0" smtClean="0"/>
              <a:t>dr Janusz Dobosz, Akademia Wychowania Fizycznego Józefa Piłsudskiego w Warszawie</a:t>
            </a:r>
            <a:br>
              <a:rPr lang="pl-PL" dirty="0" smtClean="0"/>
            </a:br>
            <a:r>
              <a:rPr lang="pl-PL" dirty="0" smtClean="0"/>
              <a:t>Narodowe Centrum Badania Kondycji Fizycznej</a:t>
            </a:r>
            <a:endParaRPr lang="en-US"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invX="1"/>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3"/>
          <p:cNvSpPr>
            <a:spLocks noGrp="1"/>
          </p:cNvSpPr>
          <p:nvPr>
            <p:ph type="dt" sz="half" idx="2"/>
          </p:nvPr>
        </p:nvSpPr>
        <p:spPr>
          <a:xfrm>
            <a:off x="9311744" y="6356349"/>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F2834ADD-98CA-478D-A6B3-119BF6A75458}" type="datetime4">
              <a:rPr lang="pl-PL" smtClean="0"/>
              <a:pPr/>
              <a:t>22 kwietnia 2017</a:t>
            </a:fld>
            <a:endParaRPr lang="en-US" dirty="0"/>
          </a:p>
        </p:txBody>
      </p:sp>
      <p:sp>
        <p:nvSpPr>
          <p:cNvPr id="8" name="Footer Placeholder 4"/>
          <p:cNvSpPr>
            <a:spLocks noGrp="1"/>
          </p:cNvSpPr>
          <p:nvPr>
            <p:ph type="ftr" sz="quarter" idx="3"/>
          </p:nvPr>
        </p:nvSpPr>
        <p:spPr>
          <a:xfrm>
            <a:off x="95042" y="6356348"/>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lgn="ctr"/>
            <a:r>
              <a:rPr lang="pl-PL" dirty="0" smtClean="0"/>
              <a:t>dr Janusz Dobosz, Akademia Wychowania Fizycznego Józefa Piłsudskiego w Warszawie</a:t>
            </a:r>
            <a:br>
              <a:rPr lang="pl-PL" dirty="0" smtClean="0"/>
            </a:br>
            <a:r>
              <a:rPr lang="pl-PL" dirty="0" smtClean="0"/>
              <a:t>Narodowe Centrum Badania Kondycji Fizycznej</a:t>
            </a:r>
            <a:endParaRPr lang="en-US"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invX="1"/>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pl-PL" smtClean="0"/>
              <a:t>Kliknij, aby edytować styl</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3"/>
          <p:cNvSpPr>
            <a:spLocks noGrp="1"/>
          </p:cNvSpPr>
          <p:nvPr>
            <p:ph type="dt" sz="half" idx="2"/>
          </p:nvPr>
        </p:nvSpPr>
        <p:spPr>
          <a:xfrm>
            <a:off x="9311744" y="6356349"/>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A686EA2-69F5-43DE-88E7-13CB979B17C2}" type="datetime4">
              <a:rPr lang="pl-PL" smtClean="0"/>
              <a:pPr/>
              <a:t>22 kwietnia 2017</a:t>
            </a:fld>
            <a:endParaRPr lang="en-US" dirty="0"/>
          </a:p>
        </p:txBody>
      </p:sp>
      <p:sp>
        <p:nvSpPr>
          <p:cNvPr id="8" name="Footer Placeholder 4"/>
          <p:cNvSpPr>
            <a:spLocks noGrp="1"/>
          </p:cNvSpPr>
          <p:nvPr>
            <p:ph type="ftr" sz="quarter" idx="3"/>
          </p:nvPr>
        </p:nvSpPr>
        <p:spPr>
          <a:xfrm>
            <a:off x="95042" y="6356348"/>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lgn="ctr"/>
            <a:r>
              <a:rPr lang="pl-PL" dirty="0" smtClean="0"/>
              <a:t>dr Janusz Dobosz, Akademia Wychowania Fizycznego Józefa Piłsudskiego w Warszawie</a:t>
            </a:r>
            <a:br>
              <a:rPr lang="pl-PL" dirty="0" smtClean="0"/>
            </a:br>
            <a:r>
              <a:rPr lang="pl-PL" dirty="0" smtClean="0"/>
              <a:t>Narodowe Centrum Badania Kondycji Fizycznej</a:t>
            </a:r>
            <a:endParaRPr lang="en-US"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invX="1"/>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pl-PL" smtClean="0"/>
              <a:t>Kliknij, aby edytować styl</a:t>
            </a:r>
            <a:endParaRPr lang="en-US" dirty="0"/>
          </a:p>
        </p:txBody>
      </p:sp>
      <p:sp>
        <p:nvSpPr>
          <p:cNvPr id="3" name="Content Placeholder 2"/>
          <p:cNvSpPr>
            <a:spLocks noGrp="1"/>
          </p:cNvSpPr>
          <p:nvPr>
            <p:ph idx="1"/>
          </p:nvPr>
        </p:nvSpPr>
        <p:spPr/>
        <p:txBody>
          <a:bodyPr>
            <a:noAutofit/>
          </a:bodyPr>
          <a:lstStyle>
            <a:lvl1pPr>
              <a:defRPr sz="2400"/>
            </a:lvl1pPr>
            <a:lvl2pPr>
              <a:defRPr sz="2000"/>
            </a:lvl2pPr>
            <a:lvl3pPr>
              <a:defRPr sz="1800"/>
            </a:lvl3pPr>
            <a:lvl4pPr>
              <a:defRPr sz="1600"/>
            </a:lvl4pPr>
            <a:lvl5pPr>
              <a:defRPr sz="1400"/>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7" name="Date Placeholder 3"/>
          <p:cNvSpPr>
            <a:spLocks noGrp="1"/>
          </p:cNvSpPr>
          <p:nvPr>
            <p:ph type="dt" sz="half" idx="2"/>
          </p:nvPr>
        </p:nvSpPr>
        <p:spPr>
          <a:xfrm>
            <a:off x="9311744" y="6356349"/>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7023FDC5-DF31-41F8-978F-0CC7BC36FD43}" type="datetime4">
              <a:rPr lang="pl-PL" smtClean="0"/>
              <a:pPr/>
              <a:t>22 kwietnia 2017</a:t>
            </a:fld>
            <a:endParaRPr lang="en-US" dirty="0"/>
          </a:p>
        </p:txBody>
      </p:sp>
      <p:sp>
        <p:nvSpPr>
          <p:cNvPr id="8" name="Footer Placeholder 4"/>
          <p:cNvSpPr>
            <a:spLocks noGrp="1"/>
          </p:cNvSpPr>
          <p:nvPr>
            <p:ph type="ftr" sz="quarter" idx="3"/>
          </p:nvPr>
        </p:nvSpPr>
        <p:spPr>
          <a:xfrm>
            <a:off x="95042" y="6356348"/>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lgn="ctr"/>
            <a:r>
              <a:rPr lang="pl-PL" dirty="0" smtClean="0"/>
              <a:t>dr Janusz Dobosz, Akademia Wychowania Fizycznego Józefa Piłsudskiego w Warszawie</a:t>
            </a:r>
            <a:br>
              <a:rPr lang="pl-PL" dirty="0" smtClean="0"/>
            </a:br>
            <a:r>
              <a:rPr lang="pl-PL" dirty="0" smtClean="0"/>
              <a:t>Narodowe Centrum Badania Kondycji Fizycznej</a:t>
            </a:r>
            <a:endParaRPr lang="en-US"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invX="1"/>
      </p:transition>
    </mc:Choice>
    <mc:Fallback>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pl-PL" smtClean="0"/>
              <a:t>Kliknij, aby edytować styl</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7" name="Date Placeholder 3"/>
          <p:cNvSpPr>
            <a:spLocks noGrp="1"/>
          </p:cNvSpPr>
          <p:nvPr>
            <p:ph type="dt" sz="half" idx="2"/>
          </p:nvPr>
        </p:nvSpPr>
        <p:spPr>
          <a:xfrm>
            <a:off x="9311744" y="6356349"/>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7904062A-6B7B-4023-9989-2789B2C69C0C}" type="datetime4">
              <a:rPr lang="pl-PL" smtClean="0"/>
              <a:pPr/>
              <a:t>22 kwietnia 2017</a:t>
            </a:fld>
            <a:endParaRPr lang="en-US" dirty="0"/>
          </a:p>
        </p:txBody>
      </p:sp>
      <p:sp>
        <p:nvSpPr>
          <p:cNvPr id="8" name="Footer Placeholder 4"/>
          <p:cNvSpPr>
            <a:spLocks noGrp="1"/>
          </p:cNvSpPr>
          <p:nvPr>
            <p:ph type="ftr" sz="quarter" idx="3"/>
          </p:nvPr>
        </p:nvSpPr>
        <p:spPr>
          <a:xfrm>
            <a:off x="95042" y="6356348"/>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lgn="ctr"/>
            <a:r>
              <a:rPr lang="pl-PL" dirty="0" smtClean="0"/>
              <a:t>dr Janusz Dobosz, Akademia Wychowania Fizycznego Józefa Piłsudskiego w Warszawie</a:t>
            </a:r>
            <a:br>
              <a:rPr lang="pl-PL" dirty="0" smtClean="0"/>
            </a:br>
            <a:r>
              <a:rPr lang="pl-PL" dirty="0" smtClean="0"/>
              <a:t>Narodowe Centrum Badania Kondycji Fizycznej</a:t>
            </a:r>
            <a:endParaRPr lang="en-US"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invX="1"/>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8" name="Date Placeholder 3"/>
          <p:cNvSpPr>
            <a:spLocks noGrp="1"/>
          </p:cNvSpPr>
          <p:nvPr>
            <p:ph type="dt" sz="half" idx="10"/>
          </p:nvPr>
        </p:nvSpPr>
        <p:spPr>
          <a:xfrm>
            <a:off x="9311744" y="6356349"/>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D0882A3-D110-4A42-91BA-1E8E62F6F11E}" type="datetime4">
              <a:rPr lang="pl-PL" smtClean="0"/>
              <a:pPr/>
              <a:t>22 kwietnia 2017</a:t>
            </a:fld>
            <a:endParaRPr lang="en-US" dirty="0"/>
          </a:p>
        </p:txBody>
      </p:sp>
      <p:sp>
        <p:nvSpPr>
          <p:cNvPr id="9" name="Footer Placeholder 4"/>
          <p:cNvSpPr>
            <a:spLocks noGrp="1"/>
          </p:cNvSpPr>
          <p:nvPr>
            <p:ph type="ftr" sz="quarter" idx="3"/>
          </p:nvPr>
        </p:nvSpPr>
        <p:spPr>
          <a:xfrm>
            <a:off x="95042" y="6356348"/>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lgn="ctr"/>
            <a:r>
              <a:rPr lang="pl-PL" dirty="0" smtClean="0"/>
              <a:t>dr Janusz Dobosz, Akademia Wychowania Fizycznego Józefa Piłsudskiego w Warszawie</a:t>
            </a:r>
            <a:br>
              <a:rPr lang="pl-PL" dirty="0" smtClean="0"/>
            </a:br>
            <a:r>
              <a:rPr lang="pl-PL" dirty="0" smtClean="0"/>
              <a:t>Narodowe Centrum Badania Kondycji Fizycznej</a:t>
            </a:r>
            <a:endParaRPr lang="en-US"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invX="1"/>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913795" y="2912232"/>
            <a:ext cx="5107208" cy="287896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6172200" y="2912232"/>
            <a:ext cx="5095357" cy="287896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10" name="Date Placeholder 3"/>
          <p:cNvSpPr>
            <a:spLocks noGrp="1"/>
          </p:cNvSpPr>
          <p:nvPr>
            <p:ph type="dt" sz="half" idx="10"/>
          </p:nvPr>
        </p:nvSpPr>
        <p:spPr>
          <a:xfrm>
            <a:off x="9311744" y="6356349"/>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6E4FB51-1341-46F2-AFF8-AD67D4F55305}" type="datetime4">
              <a:rPr lang="pl-PL" smtClean="0"/>
              <a:pPr/>
              <a:t>22 kwietnia 2017</a:t>
            </a:fld>
            <a:endParaRPr lang="en-US" dirty="0"/>
          </a:p>
        </p:txBody>
      </p:sp>
      <p:sp>
        <p:nvSpPr>
          <p:cNvPr id="11" name="Footer Placeholder 4"/>
          <p:cNvSpPr>
            <a:spLocks noGrp="1"/>
          </p:cNvSpPr>
          <p:nvPr>
            <p:ph type="ftr" sz="quarter" idx="11"/>
          </p:nvPr>
        </p:nvSpPr>
        <p:spPr>
          <a:xfrm>
            <a:off x="95042" y="6356348"/>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lgn="ctr"/>
            <a:r>
              <a:rPr lang="pl-PL" dirty="0" smtClean="0"/>
              <a:t>dr Janusz Dobosz, Akademia Wychowania Fizycznego Józefa Piłsudskiego w Warszawie</a:t>
            </a:r>
            <a:br>
              <a:rPr lang="pl-PL" dirty="0" smtClean="0"/>
            </a:br>
            <a:r>
              <a:rPr lang="pl-PL" dirty="0" smtClean="0"/>
              <a:t>Narodowe Centrum Badania Kondycji Fizycznej</a:t>
            </a:r>
            <a:endParaRPr lang="en-US"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invX="1"/>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ylko tytuł">
    <p:spTree>
      <p:nvGrpSpPr>
        <p:cNvPr id="1" name=""/>
        <p:cNvGrpSpPr/>
        <p:nvPr/>
      </p:nvGrpSpPr>
      <p:grpSpPr>
        <a:xfrm>
          <a:off x="0" y="0"/>
          <a:ext cx="0" cy="0"/>
          <a:chOff x="0" y="0"/>
          <a:chExt cx="0" cy="0"/>
        </a:xfrm>
      </p:grpSpPr>
      <p:sp>
        <p:nvSpPr>
          <p:cNvPr id="9" name="Tytuł 8"/>
          <p:cNvSpPr>
            <a:spLocks noGrp="1"/>
          </p:cNvSpPr>
          <p:nvPr>
            <p:ph type="title"/>
          </p:nvPr>
        </p:nvSpPr>
        <p:spPr/>
        <p:txBody>
          <a:bodyPr/>
          <a:lstStyle/>
          <a:p>
            <a:r>
              <a:rPr lang="pl-PL" smtClean="0"/>
              <a:t>Kliknij, aby edytować styl</a:t>
            </a:r>
            <a:endParaRPr lang="pl-PL"/>
          </a:p>
        </p:txBody>
      </p:sp>
      <p:sp>
        <p:nvSpPr>
          <p:cNvPr id="13" name="Date Placeholder 3"/>
          <p:cNvSpPr>
            <a:spLocks noGrp="1"/>
          </p:cNvSpPr>
          <p:nvPr>
            <p:ph type="dt" sz="half" idx="2"/>
          </p:nvPr>
        </p:nvSpPr>
        <p:spPr>
          <a:xfrm>
            <a:off x="9311744" y="6356349"/>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5414C444-CF3A-45D1-8829-BD06E89D8E74}" type="datetime4">
              <a:rPr lang="pl-PL" smtClean="0"/>
              <a:pPr/>
              <a:t>22 kwietnia 2017</a:t>
            </a:fld>
            <a:endParaRPr lang="en-US" dirty="0"/>
          </a:p>
        </p:txBody>
      </p:sp>
      <p:sp>
        <p:nvSpPr>
          <p:cNvPr id="14" name="Footer Placeholder 4"/>
          <p:cNvSpPr>
            <a:spLocks noGrp="1"/>
          </p:cNvSpPr>
          <p:nvPr>
            <p:ph type="ftr" sz="quarter" idx="3"/>
          </p:nvPr>
        </p:nvSpPr>
        <p:spPr>
          <a:xfrm>
            <a:off x="95042" y="6356348"/>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lgn="ctr"/>
            <a:r>
              <a:rPr lang="pl-PL" dirty="0" smtClean="0"/>
              <a:t>dr Janusz Dobosz, Akademia Wychowania Fizycznego Józefa Piłsudskiego w Warszawie</a:t>
            </a:r>
            <a:br>
              <a:rPr lang="pl-PL" dirty="0" smtClean="0"/>
            </a:br>
            <a:r>
              <a:rPr lang="pl-PL" dirty="0" smtClean="0"/>
              <a:t>Narodowe Centrum Badania Kondycji Fizycznej</a:t>
            </a:r>
            <a:endParaRPr lang="en-US"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invX="1"/>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9311744" y="6356349"/>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086039E9-D17F-4268-9E26-EE6912ADBAAB}" type="datetime4">
              <a:rPr lang="pl-PL" smtClean="0"/>
              <a:pPr/>
              <a:t>22 kwietnia 2017</a:t>
            </a:fld>
            <a:endParaRPr lang="en-US" dirty="0"/>
          </a:p>
        </p:txBody>
      </p:sp>
      <p:sp>
        <p:nvSpPr>
          <p:cNvPr id="6" name="Footer Placeholder 4"/>
          <p:cNvSpPr>
            <a:spLocks noGrp="1"/>
          </p:cNvSpPr>
          <p:nvPr>
            <p:ph type="ftr" sz="quarter" idx="3"/>
          </p:nvPr>
        </p:nvSpPr>
        <p:spPr>
          <a:xfrm>
            <a:off x="95042" y="6356348"/>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lgn="ctr"/>
            <a:r>
              <a:rPr lang="pl-PL" dirty="0" smtClean="0"/>
              <a:t>dr Janusz Dobosz, Akademia Wychowania Fizycznego Józefa Piłsudskiego w Warszawie</a:t>
            </a:r>
            <a:br>
              <a:rPr lang="pl-PL" dirty="0" smtClean="0"/>
            </a:br>
            <a:r>
              <a:rPr lang="pl-PL" dirty="0" smtClean="0"/>
              <a:t>Narodowe Centrum Badania Kondycji Fizycznej</a:t>
            </a:r>
            <a:endParaRPr lang="en-US"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invX="1"/>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pl-PL" smtClean="0"/>
              <a:t>Kliknij, aby edytować styl</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8" name="Date Placeholder 3"/>
          <p:cNvSpPr>
            <a:spLocks noGrp="1"/>
          </p:cNvSpPr>
          <p:nvPr>
            <p:ph type="dt" sz="half" idx="10"/>
          </p:nvPr>
        </p:nvSpPr>
        <p:spPr>
          <a:xfrm>
            <a:off x="9311744" y="6356349"/>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D2606501-69A5-42F3-9824-C637D71B3394}" type="datetime4">
              <a:rPr lang="pl-PL" smtClean="0"/>
              <a:pPr/>
              <a:t>22 kwietnia 2017</a:t>
            </a:fld>
            <a:endParaRPr lang="en-US" dirty="0"/>
          </a:p>
        </p:txBody>
      </p:sp>
      <p:sp>
        <p:nvSpPr>
          <p:cNvPr id="9" name="Footer Placeholder 4"/>
          <p:cNvSpPr>
            <a:spLocks noGrp="1"/>
          </p:cNvSpPr>
          <p:nvPr>
            <p:ph type="ftr" sz="quarter" idx="3"/>
          </p:nvPr>
        </p:nvSpPr>
        <p:spPr>
          <a:xfrm>
            <a:off x="95042" y="6356348"/>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lgn="ctr"/>
            <a:r>
              <a:rPr lang="pl-PL" dirty="0" smtClean="0"/>
              <a:t>dr Janusz Dobosz, Akademia Wychowania Fizycznego Józefa Piłsudskiego w Warszawie</a:t>
            </a:r>
            <a:br>
              <a:rPr lang="pl-PL" dirty="0" smtClean="0"/>
            </a:br>
            <a:r>
              <a:rPr lang="pl-PL" dirty="0" smtClean="0"/>
              <a:t>Narodowe Centrum Badania Kondycji Fizycznej</a:t>
            </a:r>
            <a:endParaRPr lang="en-US"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invX="1"/>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8" name="Date Placeholder 3"/>
          <p:cNvSpPr>
            <a:spLocks noGrp="1"/>
          </p:cNvSpPr>
          <p:nvPr>
            <p:ph type="dt" sz="half" idx="10"/>
          </p:nvPr>
        </p:nvSpPr>
        <p:spPr>
          <a:xfrm>
            <a:off x="9311744" y="6356349"/>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DFB5C881-BD28-44E1-A520-06DE42C8B95C}" type="datetime4">
              <a:rPr lang="pl-PL" smtClean="0"/>
              <a:pPr/>
              <a:t>22 kwietnia 2017</a:t>
            </a:fld>
            <a:endParaRPr lang="en-US" dirty="0"/>
          </a:p>
        </p:txBody>
      </p:sp>
      <p:sp>
        <p:nvSpPr>
          <p:cNvPr id="9" name="Footer Placeholder 4"/>
          <p:cNvSpPr>
            <a:spLocks noGrp="1"/>
          </p:cNvSpPr>
          <p:nvPr>
            <p:ph type="ftr" sz="quarter" idx="3"/>
          </p:nvPr>
        </p:nvSpPr>
        <p:spPr>
          <a:xfrm>
            <a:off x="95042" y="6356348"/>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lgn="ctr"/>
            <a:r>
              <a:rPr lang="pl-PL" dirty="0" smtClean="0"/>
              <a:t>dr Janusz Dobosz, Akademia Wychowania Fizycznego Józefa Piłsudskiego w Warszawie</a:t>
            </a:r>
            <a:br>
              <a:rPr lang="pl-PL" dirty="0" smtClean="0"/>
            </a:br>
            <a:r>
              <a:rPr lang="pl-PL" dirty="0" smtClean="0"/>
              <a:t>Narodowe Centrum Badania Kondycji Fizycznej</a:t>
            </a:r>
            <a:endParaRPr lang="en-US"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invX="1"/>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pl-PL" smtClean="0"/>
              <a:t>Kliknij, aby edytować styl</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9311744" y="6356349"/>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CA80296B-33EE-4F07-8FE1-E1F555D741A3}" type="datetime4">
              <a:rPr lang="pl-PL" smtClean="0"/>
              <a:pPr/>
              <a:t>22 kwietnia 2017</a:t>
            </a:fld>
            <a:endParaRPr lang="en-US" dirty="0"/>
          </a:p>
        </p:txBody>
      </p:sp>
      <p:pic>
        <p:nvPicPr>
          <p:cNvPr id="6" name="Obraz 5"/>
          <p:cNvPicPr>
            <a:picLocks noChangeAspect="1"/>
          </p:cNvPicPr>
          <p:nvPr userDrawn="1"/>
        </p:nvPicPr>
        <p:blipFill>
          <a:blip r:embed="rId19">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6268545" y="6279702"/>
            <a:ext cx="975406" cy="518415"/>
          </a:xfrm>
          <a:prstGeom prst="rect">
            <a:avLst/>
          </a:prstGeom>
        </p:spPr>
      </p:pic>
      <p:pic>
        <p:nvPicPr>
          <p:cNvPr id="8" name="Obraz 7"/>
          <p:cNvPicPr>
            <a:picLocks noChangeAspect="1"/>
          </p:cNvPicPr>
          <p:nvPr userDrawn="1"/>
        </p:nvPicPr>
        <p:blipFill>
          <a:blip r:embed="rId20">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208939" y="6279701"/>
            <a:ext cx="515784" cy="518416"/>
          </a:xfrm>
          <a:prstGeom prst="rect">
            <a:avLst/>
          </a:prstGeom>
        </p:spPr>
      </p:pic>
      <p:sp>
        <p:nvSpPr>
          <p:cNvPr id="9" name="Footer Placeholder 4"/>
          <p:cNvSpPr>
            <a:spLocks noGrp="1"/>
          </p:cNvSpPr>
          <p:nvPr>
            <p:ph type="ftr" sz="quarter" idx="3"/>
          </p:nvPr>
        </p:nvSpPr>
        <p:spPr>
          <a:xfrm>
            <a:off x="95042" y="6356348"/>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lgn="ctr"/>
            <a:r>
              <a:rPr lang="pl-PL" dirty="0" smtClean="0"/>
              <a:t>dr Janusz Dobosz, Akademia Wychowania Fizycznego Józefa Piłsudskiego w Warszawie</a:t>
            </a:r>
            <a:br>
              <a:rPr lang="pl-PL" dirty="0" smtClean="0"/>
            </a:br>
            <a:r>
              <a:rPr lang="pl-PL" dirty="0" smtClean="0"/>
              <a:t>Narodowe Centrum Badania Kondycji Fizycznej</a:t>
            </a:r>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mc:AlternateContent xmlns:mc="http://schemas.openxmlformats.org/markup-compatibility/2006">
    <mc:Choice xmlns:p15="http://schemas.microsoft.com/office/powerpoint/2012/main" xmlns="" Requires="p15">
      <p:transition xmlns:p14="http://schemas.microsoft.com/office/powerpoint/2010/main" spd="slow" p14:dur="2000">
        <p15:prstTrans prst="wind" invX="1"/>
      </p:transition>
    </mc:Choice>
    <mc:Fallback>
      <p:transition spd="slow">
        <p:fade/>
      </p:transition>
    </mc:Fallback>
  </mc:AlternateContent>
  <p:timing>
    <p:tnLst>
      <p:par>
        <p:cTn id="1" dur="indefinite" restart="never" nodeType="tmRoot"/>
      </p:par>
    </p:tnLst>
  </p:timing>
  <p:hf sldNum="0" hdr="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5.xml"/><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5.xml"/><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19760" y="1122363"/>
            <a:ext cx="10952480" cy="2387600"/>
          </a:xfrm>
        </p:spPr>
        <p:txBody>
          <a:bodyPr>
            <a:normAutofit/>
          </a:bodyPr>
          <a:lstStyle/>
          <a:p>
            <a:r>
              <a:rPr lang="pl-PL" dirty="0"/>
              <a:t>Diagnozowanie sprawności fizycznej dzieci </a:t>
            </a:r>
            <a:r>
              <a:rPr lang="pl-PL" dirty="0" smtClean="0"/>
              <a:t>i </a:t>
            </a:r>
            <a:r>
              <a:rPr lang="pl-PL" dirty="0"/>
              <a:t>młodzieży </a:t>
            </a:r>
            <a:r>
              <a:rPr lang="pl-PL" dirty="0" smtClean="0"/>
              <a:t>szkolnej</a:t>
            </a:r>
            <a:endParaRPr lang="pl-PL" dirty="0"/>
          </a:p>
        </p:txBody>
      </p:sp>
      <p:sp>
        <p:nvSpPr>
          <p:cNvPr id="3" name="Podtytuł 2"/>
          <p:cNvSpPr>
            <a:spLocks noGrp="1"/>
          </p:cNvSpPr>
          <p:nvPr>
            <p:ph type="subTitle" idx="1"/>
          </p:nvPr>
        </p:nvSpPr>
        <p:spPr/>
        <p:txBody>
          <a:bodyPr>
            <a:normAutofit fontScale="77500" lnSpcReduction="20000"/>
          </a:bodyPr>
          <a:lstStyle/>
          <a:p>
            <a:r>
              <a:rPr lang="pl-PL" sz="4000" dirty="0"/>
              <a:t>XII </a:t>
            </a:r>
            <a:r>
              <a:rPr lang="pl-PL" sz="4000" dirty="0" smtClean="0"/>
              <a:t>KONFERENCJA </a:t>
            </a:r>
            <a:r>
              <a:rPr lang="pl-PL" sz="4000" dirty="0"/>
              <a:t>NAUKOWO - </a:t>
            </a:r>
            <a:r>
              <a:rPr lang="pl-PL" sz="4000" dirty="0" smtClean="0"/>
              <a:t>METODYCZNA</a:t>
            </a:r>
            <a:endParaRPr lang="pl-PL" sz="4000" dirty="0"/>
          </a:p>
          <a:p>
            <a:r>
              <a:rPr lang="pl-PL" sz="4000" dirty="0"/>
              <a:t> DOLNOŚLĄSKIE FORUM OŚWIATOWE</a:t>
            </a:r>
          </a:p>
          <a:p>
            <a:endParaRPr lang="pl-PL" sz="4000" dirty="0"/>
          </a:p>
        </p:txBody>
      </p:sp>
      <p:sp>
        <p:nvSpPr>
          <p:cNvPr id="9" name="Symbol zastępczy daty 8"/>
          <p:cNvSpPr>
            <a:spLocks noGrp="1"/>
          </p:cNvSpPr>
          <p:nvPr>
            <p:ph type="dt" sz="half" idx="2"/>
          </p:nvPr>
        </p:nvSpPr>
        <p:spPr/>
        <p:txBody>
          <a:bodyPr/>
          <a:lstStyle/>
          <a:p>
            <a:fld id="{F27C0345-5527-4CCF-BB59-309CDD57C193}" type="datetime4">
              <a:rPr lang="pl-PL" smtClean="0"/>
              <a:pPr/>
              <a:t>22 kwietnia 2017</a:t>
            </a:fld>
            <a:endParaRPr lang="en-US" dirty="0"/>
          </a:p>
        </p:txBody>
      </p:sp>
      <p:sp>
        <p:nvSpPr>
          <p:cNvPr id="10" name="Symbol zastępczy stopki 9"/>
          <p:cNvSpPr>
            <a:spLocks noGrp="1"/>
          </p:cNvSpPr>
          <p:nvPr>
            <p:ph type="ftr" sz="quarter" idx="3"/>
          </p:nvPr>
        </p:nvSpPr>
        <p:spPr/>
        <p:txBody>
          <a:bodyPr/>
          <a:lstStyle/>
          <a:p>
            <a:pPr algn="ctr"/>
            <a:r>
              <a:rPr lang="pl-PL" dirty="0" smtClean="0"/>
              <a:t>dr Janusz Dobosz, Akademia Wychowania Fizycznego Józefa Piłsudskiego w Warszawie</a:t>
            </a:r>
            <a:br>
              <a:rPr lang="pl-PL" dirty="0" smtClean="0"/>
            </a:br>
            <a:r>
              <a:rPr lang="pl-PL" dirty="0" smtClean="0"/>
              <a:t>Narodowe Centrum Badania Kondycji Fizycznej</a:t>
            </a:r>
            <a:endParaRPr lang="en-US" dirty="0"/>
          </a:p>
        </p:txBody>
      </p:sp>
    </p:spTree>
    <p:extLst>
      <p:ext uri="{BB962C8B-B14F-4D97-AF65-F5344CB8AC3E}">
        <p14:creationId xmlns:p14="http://schemas.microsoft.com/office/powerpoint/2010/main" xmlns="" val="265538337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invX="1"/>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Obraz 10"/>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67392" y="2376705"/>
            <a:ext cx="6791949" cy="3676455"/>
          </a:xfrm>
          <a:prstGeom prst="rect">
            <a:avLst/>
          </a:prstGeom>
        </p:spPr>
      </p:pic>
      <p:sp>
        <p:nvSpPr>
          <p:cNvPr id="2" name="Tytuł 1"/>
          <p:cNvSpPr>
            <a:spLocks noGrp="1"/>
          </p:cNvSpPr>
          <p:nvPr>
            <p:ph type="title"/>
          </p:nvPr>
        </p:nvSpPr>
        <p:spPr/>
        <p:txBody>
          <a:bodyPr/>
          <a:lstStyle/>
          <a:p>
            <a:r>
              <a:rPr lang="pl-PL" dirty="0" smtClean="0"/>
              <a:t>Co WIEMY o KONDYCJI fizycznej?</a:t>
            </a:r>
            <a:br>
              <a:rPr lang="pl-PL" dirty="0" smtClean="0"/>
            </a:br>
            <a:r>
              <a:rPr lang="pl-PL" dirty="0" smtClean="0"/>
              <a:t>wiemy czym jest</a:t>
            </a:r>
            <a:endParaRPr lang="pl-PL" dirty="0"/>
          </a:p>
        </p:txBody>
      </p:sp>
      <p:sp>
        <p:nvSpPr>
          <p:cNvPr id="4" name="Symbol zastępczy daty 3"/>
          <p:cNvSpPr>
            <a:spLocks noGrp="1"/>
          </p:cNvSpPr>
          <p:nvPr>
            <p:ph type="dt" sz="half" idx="2"/>
          </p:nvPr>
        </p:nvSpPr>
        <p:spPr/>
        <p:txBody>
          <a:bodyPr/>
          <a:lstStyle/>
          <a:p>
            <a:fld id="{7023FDC5-DF31-41F8-978F-0CC7BC36FD43}" type="datetime4">
              <a:rPr lang="pl-PL" smtClean="0"/>
              <a:pPr/>
              <a:t>22 kwietnia 2017</a:t>
            </a:fld>
            <a:endParaRPr lang="en-US" dirty="0"/>
          </a:p>
        </p:txBody>
      </p:sp>
      <p:sp>
        <p:nvSpPr>
          <p:cNvPr id="5" name="Symbol zastępczy stopki 4"/>
          <p:cNvSpPr>
            <a:spLocks noGrp="1"/>
          </p:cNvSpPr>
          <p:nvPr>
            <p:ph type="ftr" sz="quarter" idx="3"/>
          </p:nvPr>
        </p:nvSpPr>
        <p:spPr/>
        <p:txBody>
          <a:bodyPr/>
          <a:lstStyle/>
          <a:p>
            <a:pPr algn="ctr"/>
            <a:r>
              <a:rPr lang="pl-PL" dirty="0" smtClean="0"/>
              <a:t>dr Janusz Dobosz, Akademia Wychowania Fizycznego Józefa Piłsudskiego w Warszawie</a:t>
            </a:r>
            <a:br>
              <a:rPr lang="pl-PL" dirty="0" smtClean="0"/>
            </a:br>
            <a:r>
              <a:rPr lang="pl-PL" dirty="0" smtClean="0"/>
              <a:t>Narodowe Centrum Badania Kondycji Fizycznej</a:t>
            </a:r>
            <a:endParaRPr lang="en-US" dirty="0"/>
          </a:p>
        </p:txBody>
      </p:sp>
      <p:pic>
        <p:nvPicPr>
          <p:cNvPr id="6" name="Obraz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102891" y="159228"/>
            <a:ext cx="4072255" cy="2732523"/>
          </a:xfrm>
          <a:prstGeom prst="rect">
            <a:avLst/>
          </a:prstGeom>
        </p:spPr>
      </p:pic>
      <p:pic>
        <p:nvPicPr>
          <p:cNvPr id="8" name="Obraz 7"/>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6767907" y="4214933"/>
            <a:ext cx="5038226" cy="2003840"/>
          </a:xfrm>
          <a:prstGeom prst="rect">
            <a:avLst/>
          </a:prstGeom>
        </p:spPr>
      </p:pic>
      <p:pic>
        <p:nvPicPr>
          <p:cNvPr id="10" name="Obraz 9"/>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6886991" y="1115070"/>
            <a:ext cx="4708712" cy="2641281"/>
          </a:xfrm>
          <a:prstGeom prst="rect">
            <a:avLst/>
          </a:prstGeom>
        </p:spPr>
      </p:pic>
      <p:pic>
        <p:nvPicPr>
          <p:cNvPr id="9" name="Obraz 8"/>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2931805" y="1727201"/>
            <a:ext cx="6511270" cy="4353998"/>
          </a:xfrm>
          <a:prstGeom prst="rect">
            <a:avLst/>
          </a:prstGeom>
        </p:spPr>
      </p:pic>
    </p:spTree>
    <p:extLst>
      <p:ext uri="{BB962C8B-B14F-4D97-AF65-F5344CB8AC3E}">
        <p14:creationId xmlns:p14="http://schemas.microsoft.com/office/powerpoint/2010/main" xmlns="" val="370995424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1000"/>
                                  </p:stCondLst>
                                  <p:childTnLst>
                                    <p:animEffect transition="out" filter="fade">
                                      <p:cBhvr>
                                        <p:cTn id="6" dur="3000"/>
                                        <p:tgtEl>
                                          <p:spTgt spid="2"/>
                                        </p:tgtEl>
                                      </p:cBhvr>
                                    </p:animEffect>
                                    <p:set>
                                      <p:cBhvr>
                                        <p:cTn id="7" dur="1" fill="hold">
                                          <p:stCondLst>
                                            <p:cond delay="2999"/>
                                          </p:stCondLst>
                                        </p:cTn>
                                        <p:tgtEl>
                                          <p:spTgt spid="2"/>
                                        </p:tgtEl>
                                        <p:attrNameLst>
                                          <p:attrName>style.visibility</p:attrName>
                                        </p:attrNameLst>
                                      </p:cBhvr>
                                      <p:to>
                                        <p:strVal val="hidden"/>
                                      </p:to>
                                    </p:set>
                                  </p:childTnLst>
                                </p:cTn>
                              </p:par>
                            </p:childTnLst>
                          </p:cTn>
                        </p:par>
                        <p:par>
                          <p:cTn id="8" fill="hold">
                            <p:stCondLst>
                              <p:cond delay="4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par>
                          <p:cTn id="12" fill="hold">
                            <p:stCondLst>
                              <p:cond delay="6000"/>
                            </p:stCondLst>
                            <p:childTnLst>
                              <p:par>
                                <p:cTn id="13" presetID="10" presetClass="entr" presetSubtype="0" fill="hold" nodeType="afterEffect">
                                  <p:stCondLst>
                                    <p:cond delay="200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20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2000"/>
                                        <p:tgtEl>
                                          <p:spTgt spid="8"/>
                                        </p:tgtEl>
                                      </p:cBhvr>
                                    </p:animEffect>
                                  </p:childTnLst>
                                </p:cTn>
                              </p:par>
                            </p:childTnLst>
                          </p:cTn>
                        </p:par>
                        <p:par>
                          <p:cTn id="21" fill="hold">
                            <p:stCondLst>
                              <p:cond delay="2000"/>
                            </p:stCondLst>
                            <p:childTnLst>
                              <p:par>
                                <p:cTn id="22" presetID="10" presetClass="entr" presetSubtype="0" fill="hold" nodeType="afterEffect">
                                  <p:stCondLst>
                                    <p:cond delay="300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20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daty 3"/>
          <p:cNvSpPr>
            <a:spLocks noGrp="1"/>
          </p:cNvSpPr>
          <p:nvPr>
            <p:ph type="dt" sz="half" idx="2"/>
          </p:nvPr>
        </p:nvSpPr>
        <p:spPr/>
        <p:txBody>
          <a:bodyPr/>
          <a:lstStyle/>
          <a:p>
            <a:fld id="{7023FDC5-DF31-41F8-978F-0CC7BC36FD43}" type="datetime4">
              <a:rPr lang="pl-PL" smtClean="0"/>
              <a:pPr/>
              <a:t>22 kwietnia 2017</a:t>
            </a:fld>
            <a:endParaRPr lang="en-US" dirty="0"/>
          </a:p>
        </p:txBody>
      </p:sp>
      <p:sp>
        <p:nvSpPr>
          <p:cNvPr id="5" name="Symbol zastępczy stopki 4"/>
          <p:cNvSpPr>
            <a:spLocks noGrp="1"/>
          </p:cNvSpPr>
          <p:nvPr>
            <p:ph type="ftr" sz="quarter" idx="3"/>
          </p:nvPr>
        </p:nvSpPr>
        <p:spPr/>
        <p:txBody>
          <a:bodyPr/>
          <a:lstStyle/>
          <a:p>
            <a:pPr algn="ctr"/>
            <a:r>
              <a:rPr lang="pl-PL" dirty="0" smtClean="0"/>
              <a:t>dr Janusz Dobosz, Akademia Wychowania Fizycznego Józefa Piłsudskiego w Warszawie</a:t>
            </a:r>
            <a:br>
              <a:rPr lang="pl-PL" dirty="0" smtClean="0"/>
            </a:br>
            <a:r>
              <a:rPr lang="pl-PL" dirty="0" smtClean="0"/>
              <a:t>Narodowe Centrum Badania Kondycji Fizycznej</a:t>
            </a:r>
            <a:endParaRPr lang="en-US" dirty="0"/>
          </a:p>
        </p:txBody>
      </p:sp>
      <p:sp>
        <p:nvSpPr>
          <p:cNvPr id="7" name="Prostokąt 6"/>
          <p:cNvSpPr/>
          <p:nvPr/>
        </p:nvSpPr>
        <p:spPr>
          <a:xfrm>
            <a:off x="4114800" y="394572"/>
            <a:ext cx="7670800" cy="646331"/>
          </a:xfrm>
          <a:prstGeom prst="rect">
            <a:avLst/>
          </a:prstGeom>
        </p:spPr>
        <p:txBody>
          <a:bodyPr wrap="square">
            <a:spAutoFit/>
          </a:bodyPr>
          <a:lstStyle/>
          <a:p>
            <a:r>
              <a:rPr lang="pl-PL" dirty="0"/>
              <a:t>Różnice standaryzowanych na funkcje średniej i SD </a:t>
            </a:r>
            <a:br>
              <a:rPr lang="pl-PL" dirty="0"/>
            </a:br>
            <a:r>
              <a:rPr lang="pl-PL" dirty="0"/>
              <a:t>pomiarów somatycznych i BMI dziewcząt z kolejnych badań i 1979 r.</a:t>
            </a:r>
          </a:p>
        </p:txBody>
      </p:sp>
      <p:graphicFrame>
        <p:nvGraphicFramePr>
          <p:cNvPr id="8" name="Wykres 7"/>
          <p:cNvGraphicFramePr/>
          <p:nvPr>
            <p:extLst>
              <p:ext uri="{D42A27DB-BD31-4B8C-83A1-F6EECF244321}">
                <p14:modId xmlns:p14="http://schemas.microsoft.com/office/powerpoint/2010/main" xmlns="" val="1821296492"/>
              </p:ext>
            </p:extLst>
          </p:nvPr>
        </p:nvGraphicFramePr>
        <p:xfrm>
          <a:off x="287524" y="1088740"/>
          <a:ext cx="8508268" cy="492809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upa 8"/>
          <p:cNvGrpSpPr/>
          <p:nvPr/>
        </p:nvGrpSpPr>
        <p:grpSpPr>
          <a:xfrm>
            <a:off x="2065256" y="3426553"/>
            <a:ext cx="1444626" cy="755505"/>
            <a:chOff x="3897523" y="3528392"/>
            <a:chExt cx="1444626" cy="755505"/>
          </a:xfrm>
        </p:grpSpPr>
        <p:sp>
          <p:nvSpPr>
            <p:cNvPr id="10" name="Prążkowana strzałka w prawo 9"/>
            <p:cNvSpPr/>
            <p:nvPr/>
          </p:nvSpPr>
          <p:spPr bwMode="auto">
            <a:xfrm rot="16200000">
              <a:off x="4367808" y="3426552"/>
              <a:ext cx="504056" cy="707736"/>
            </a:xfrm>
            <a:prstGeom prst="stripedRightArrow">
              <a:avLst/>
            </a:prstGeom>
            <a:noFill/>
            <a:ln w="9525" cap="flat" cmpd="sng" algn="ctr">
              <a:solidFill>
                <a:srgbClr val="FEFEFE"/>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fontAlgn="base">
                <a:spcBef>
                  <a:spcPct val="0"/>
                </a:spcBef>
                <a:spcAft>
                  <a:spcPct val="0"/>
                </a:spcAft>
              </a:pPr>
              <a:endParaRPr lang="pl-PL" sz="3600" b="1" smtClean="0">
                <a:solidFill>
                  <a:srgbClr val="1F497D"/>
                </a:solidFill>
                <a:effectLst>
                  <a:outerShdw blurRad="38100" dist="38100" dir="2700000" algn="tl">
                    <a:srgbClr val="000000">
                      <a:alpha val="43137"/>
                    </a:srgbClr>
                  </a:outerShdw>
                </a:effectLst>
                <a:latin typeface="Georgia" pitchFamily="18" charset="0"/>
              </a:endParaRPr>
            </a:p>
          </p:txBody>
        </p:sp>
        <p:sp>
          <p:nvSpPr>
            <p:cNvPr id="11" name="Text Box 11"/>
            <p:cNvSpPr txBox="1">
              <a:spLocks noChangeArrowheads="1"/>
            </p:cNvSpPr>
            <p:nvPr/>
          </p:nvSpPr>
          <p:spPr bwMode="auto">
            <a:xfrm>
              <a:off x="3897523" y="4068453"/>
              <a:ext cx="1444626"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14400" fontAlgn="base">
                <a:spcBef>
                  <a:spcPct val="0"/>
                </a:spcBef>
              </a:pPr>
              <a:r>
                <a:rPr lang="pl-PL" sz="1400" dirty="0" smtClean="0">
                  <a:solidFill>
                    <a:srgbClr val="FEFEFE"/>
                  </a:solidFill>
                  <a:latin typeface="Calibri" pitchFamily="34" charset="0"/>
                  <a:cs typeface="Arial" pitchFamily="34" charset="0"/>
                </a:rPr>
                <a:t>im wyżej, tym lepiej</a:t>
              </a:r>
              <a:endParaRPr lang="pl-PL" sz="2800" dirty="0" smtClean="0">
                <a:solidFill>
                  <a:srgbClr val="FEFEFE"/>
                </a:solidFill>
                <a:latin typeface="Calibri" pitchFamily="34" charset="0"/>
                <a:cs typeface="Arial" pitchFamily="34" charset="0"/>
              </a:endParaRPr>
            </a:p>
          </p:txBody>
        </p:sp>
      </p:grpSp>
      <p:sp>
        <p:nvSpPr>
          <p:cNvPr id="12" name="pole tekstowe 11"/>
          <p:cNvSpPr txBox="1"/>
          <p:nvPr/>
        </p:nvSpPr>
        <p:spPr>
          <a:xfrm>
            <a:off x="4410962" y="4581128"/>
            <a:ext cx="1116124" cy="646331"/>
          </a:xfrm>
          <a:prstGeom prst="rect">
            <a:avLst/>
          </a:prstGeom>
          <a:noFill/>
        </p:spPr>
        <p:txBody>
          <a:bodyPr wrap="square" rtlCol="0">
            <a:spAutoFit/>
          </a:bodyPr>
          <a:lstStyle/>
          <a:p>
            <a:pPr defTabSz="914400"/>
            <a:r>
              <a:rPr lang="pl-PL" sz="3600" b="1" dirty="0" smtClean="0">
                <a:solidFill>
                  <a:srgbClr val="FEFEFE"/>
                </a:solidFill>
                <a:latin typeface="Calibri"/>
              </a:rPr>
              <a:t>1979</a:t>
            </a:r>
            <a:endParaRPr lang="pl-PL" sz="3600" b="1" dirty="0">
              <a:solidFill>
                <a:srgbClr val="FEFEFE"/>
              </a:solidFill>
              <a:latin typeface="Calibri"/>
            </a:endParaRPr>
          </a:p>
        </p:txBody>
      </p:sp>
      <p:sp>
        <p:nvSpPr>
          <p:cNvPr id="13" name="pole tekstowe 12"/>
          <p:cNvSpPr txBox="1"/>
          <p:nvPr/>
        </p:nvSpPr>
        <p:spPr>
          <a:xfrm>
            <a:off x="4410962" y="4581128"/>
            <a:ext cx="2196244" cy="646331"/>
          </a:xfrm>
          <a:prstGeom prst="rect">
            <a:avLst/>
          </a:prstGeom>
          <a:noFill/>
        </p:spPr>
        <p:txBody>
          <a:bodyPr wrap="square" rtlCol="0">
            <a:spAutoFit/>
          </a:bodyPr>
          <a:lstStyle/>
          <a:p>
            <a:pPr defTabSz="914400"/>
            <a:r>
              <a:rPr lang="pl-PL" sz="3600" b="1" dirty="0" smtClean="0">
                <a:solidFill>
                  <a:srgbClr val="FEFEFE"/>
                </a:solidFill>
                <a:latin typeface="Calibri"/>
              </a:rPr>
              <a:t>1979-1989</a:t>
            </a:r>
            <a:endParaRPr lang="pl-PL" sz="3600" b="1" dirty="0">
              <a:solidFill>
                <a:srgbClr val="FEFEFE"/>
              </a:solidFill>
              <a:latin typeface="Calibri"/>
            </a:endParaRPr>
          </a:p>
        </p:txBody>
      </p:sp>
      <p:sp>
        <p:nvSpPr>
          <p:cNvPr id="14" name="pole tekstowe 13"/>
          <p:cNvSpPr txBox="1"/>
          <p:nvPr/>
        </p:nvSpPr>
        <p:spPr>
          <a:xfrm>
            <a:off x="4410962" y="4581128"/>
            <a:ext cx="2196244" cy="646331"/>
          </a:xfrm>
          <a:prstGeom prst="rect">
            <a:avLst/>
          </a:prstGeom>
          <a:noFill/>
        </p:spPr>
        <p:txBody>
          <a:bodyPr wrap="square" rtlCol="0">
            <a:spAutoFit/>
          </a:bodyPr>
          <a:lstStyle/>
          <a:p>
            <a:pPr defTabSz="914400"/>
            <a:r>
              <a:rPr lang="pl-PL" sz="3600" b="1" dirty="0" smtClean="0">
                <a:solidFill>
                  <a:srgbClr val="FEFEFE"/>
                </a:solidFill>
                <a:latin typeface="Calibri"/>
              </a:rPr>
              <a:t>1989-1999</a:t>
            </a:r>
            <a:endParaRPr lang="pl-PL" sz="3600" b="1" dirty="0">
              <a:solidFill>
                <a:srgbClr val="FEFEFE"/>
              </a:solidFill>
              <a:latin typeface="Calibri"/>
            </a:endParaRPr>
          </a:p>
        </p:txBody>
      </p:sp>
      <p:sp>
        <p:nvSpPr>
          <p:cNvPr id="15" name="pole tekstowe 14"/>
          <p:cNvSpPr txBox="1"/>
          <p:nvPr/>
        </p:nvSpPr>
        <p:spPr>
          <a:xfrm>
            <a:off x="4410962" y="4581128"/>
            <a:ext cx="2196244" cy="646331"/>
          </a:xfrm>
          <a:prstGeom prst="rect">
            <a:avLst/>
          </a:prstGeom>
          <a:noFill/>
        </p:spPr>
        <p:txBody>
          <a:bodyPr wrap="square" rtlCol="0">
            <a:spAutoFit/>
          </a:bodyPr>
          <a:lstStyle/>
          <a:p>
            <a:pPr defTabSz="914400"/>
            <a:r>
              <a:rPr lang="pl-PL" sz="3600" b="1" dirty="0" smtClean="0">
                <a:solidFill>
                  <a:srgbClr val="FEFEFE"/>
                </a:solidFill>
                <a:latin typeface="Calibri"/>
              </a:rPr>
              <a:t>1999-2009</a:t>
            </a:r>
            <a:endParaRPr lang="pl-PL" sz="3600" b="1" dirty="0">
              <a:solidFill>
                <a:srgbClr val="FEFEFE"/>
              </a:solidFill>
              <a:latin typeface="Calibri"/>
            </a:endParaRPr>
          </a:p>
        </p:txBody>
      </p:sp>
      <p:sp>
        <p:nvSpPr>
          <p:cNvPr id="16" name="pole tekstowe 15"/>
          <p:cNvSpPr txBox="1"/>
          <p:nvPr/>
        </p:nvSpPr>
        <p:spPr>
          <a:xfrm>
            <a:off x="6660232" y="3984156"/>
            <a:ext cx="1296144" cy="1785104"/>
          </a:xfrm>
          <a:prstGeom prst="rect">
            <a:avLst/>
          </a:prstGeom>
          <a:noFill/>
        </p:spPr>
        <p:txBody>
          <a:bodyPr wrap="square" rtlCol="0">
            <a:spAutoFit/>
          </a:bodyPr>
          <a:lstStyle/>
          <a:p>
            <a:pPr defTabSz="914400"/>
            <a:r>
              <a:rPr lang="pl-PL" sz="11000" dirty="0" smtClean="0">
                <a:solidFill>
                  <a:srgbClr val="1F497D">
                    <a:lumMod val="40000"/>
                    <a:lumOff val="60000"/>
                  </a:srgbClr>
                </a:solidFill>
                <a:latin typeface="Lucida Sans Unicode" pitchFamily="34" charset="0"/>
                <a:cs typeface="Lucida Sans Unicode" pitchFamily="34" charset="0"/>
              </a:rPr>
              <a:t>♀</a:t>
            </a:r>
            <a:endParaRPr lang="pl-PL" sz="11000" dirty="0">
              <a:solidFill>
                <a:srgbClr val="1F497D">
                  <a:lumMod val="40000"/>
                  <a:lumOff val="60000"/>
                </a:srgbClr>
              </a:solidFill>
              <a:latin typeface="Lucida Sans Unicode" pitchFamily="34" charset="0"/>
              <a:cs typeface="Lucida Sans Unicode" pitchFamily="34" charset="0"/>
            </a:endParaRPr>
          </a:p>
        </p:txBody>
      </p:sp>
    </p:spTree>
    <p:extLst>
      <p:ext uri="{BB962C8B-B14F-4D97-AF65-F5344CB8AC3E}">
        <p14:creationId xmlns:p14="http://schemas.microsoft.com/office/powerpoint/2010/main" xmlns="" val="354147150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graphicEl>
                                              <a:chart seriesIdx="-3" categoryIdx="-3" bldStep="gridLegend"/>
                                            </p:graphicEl>
                                          </p:spTgt>
                                        </p:tgtEl>
                                        <p:attrNameLst>
                                          <p:attrName>style.visibility</p:attrName>
                                        </p:attrNameLst>
                                      </p:cBhvr>
                                      <p:to>
                                        <p:strVal val="visible"/>
                                      </p:to>
                                    </p:set>
                                    <p:animEffect transition="in" filter="fade">
                                      <p:cBhvr>
                                        <p:cTn id="7" dur="1400"/>
                                        <p:tgtEl>
                                          <p:spTgt spid="8">
                                            <p:graphicEl>
                                              <a:chart seriesIdx="-3" categoryIdx="-3" bldStep="gridLegend"/>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graphicEl>
                                              <a:chart seriesIdx="0" categoryIdx="-4" bldStep="series"/>
                                            </p:graphicEl>
                                          </p:spTgt>
                                        </p:tgtEl>
                                        <p:attrNameLst>
                                          <p:attrName>style.visibility</p:attrName>
                                        </p:attrNameLst>
                                      </p:cBhvr>
                                      <p:to>
                                        <p:strVal val="visible"/>
                                      </p:to>
                                    </p:set>
                                    <p:animEffect transition="in" filter="fade">
                                      <p:cBhvr>
                                        <p:cTn id="10" dur="2000"/>
                                        <p:tgtEl>
                                          <p:spTgt spid="8">
                                            <p:graphicEl>
                                              <a:chart seriesIdx="0" categoryIdx="-4" bldStep="series"/>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20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2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8">
                                            <p:graphicEl>
                                              <a:chart seriesIdx="1" categoryIdx="-4" bldStep="series"/>
                                            </p:graphicEl>
                                          </p:spTgt>
                                        </p:tgtEl>
                                        <p:attrNameLst>
                                          <p:attrName>style.visibility</p:attrName>
                                        </p:attrNameLst>
                                      </p:cBhvr>
                                      <p:to>
                                        <p:strVal val="visible"/>
                                      </p:to>
                                    </p:set>
                                    <p:animEffect transition="in" filter="wipe(left)">
                                      <p:cBhvr>
                                        <p:cTn id="21" dur="4000"/>
                                        <p:tgtEl>
                                          <p:spTgt spid="8">
                                            <p:graphicEl>
                                              <a:chart seriesIdx="1" categoryIdx="-4" bldStep="series"/>
                                            </p:graphic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20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par>
                                <p:cTn id="25" presetID="10"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
                                            <p:graphicEl>
                                              <a:chart seriesIdx="2" categoryIdx="-4" bldStep="series"/>
                                            </p:graphicEl>
                                          </p:spTgt>
                                        </p:tgtEl>
                                        <p:attrNameLst>
                                          <p:attrName>style.visibility</p:attrName>
                                        </p:attrNameLst>
                                      </p:cBhvr>
                                      <p:to>
                                        <p:strVal val="visible"/>
                                      </p:to>
                                    </p:set>
                                    <p:animEffect transition="in" filter="wipe(left)">
                                      <p:cBhvr>
                                        <p:cTn id="32" dur="4000"/>
                                        <p:tgtEl>
                                          <p:spTgt spid="8">
                                            <p:graphicEl>
                                              <a:chart seriesIdx="2" categoryIdx="-4" bldStep="series"/>
                                            </p:graphic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20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8">
                                            <p:graphicEl>
                                              <a:chart seriesIdx="3" categoryIdx="-4" bldStep="series"/>
                                            </p:graphicEl>
                                          </p:spTgt>
                                        </p:tgtEl>
                                        <p:attrNameLst>
                                          <p:attrName>style.visibility</p:attrName>
                                        </p:attrNameLst>
                                      </p:cBhvr>
                                      <p:to>
                                        <p:strVal val="visible"/>
                                      </p:to>
                                    </p:set>
                                    <p:animEffect transition="in" filter="wipe(left)">
                                      <p:cBhvr>
                                        <p:cTn id="40" dur="4000"/>
                                        <p:tgtEl>
                                          <p:spTgt spid="8">
                                            <p:graphicEl>
                                              <a:chart seriesIdx="3" categoryIdx="-4" bldStep="series"/>
                                            </p:graphic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Chart bld="series"/>
        </p:bldSub>
      </p:bldGraphic>
      <p:bldP spid="12" grpId="0"/>
      <p:bldP spid="13" grpId="0"/>
      <p:bldP spid="14" grpId="0"/>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daty 3"/>
          <p:cNvSpPr>
            <a:spLocks noGrp="1"/>
          </p:cNvSpPr>
          <p:nvPr>
            <p:ph type="dt" sz="half" idx="2"/>
          </p:nvPr>
        </p:nvSpPr>
        <p:spPr/>
        <p:txBody>
          <a:bodyPr/>
          <a:lstStyle/>
          <a:p>
            <a:fld id="{7023FDC5-DF31-41F8-978F-0CC7BC36FD43}" type="datetime4">
              <a:rPr lang="pl-PL" smtClean="0"/>
              <a:pPr/>
              <a:t>22 kwietnia 2017</a:t>
            </a:fld>
            <a:endParaRPr lang="en-US" dirty="0"/>
          </a:p>
        </p:txBody>
      </p:sp>
      <p:sp>
        <p:nvSpPr>
          <p:cNvPr id="5" name="Symbol zastępczy stopki 4"/>
          <p:cNvSpPr>
            <a:spLocks noGrp="1"/>
          </p:cNvSpPr>
          <p:nvPr>
            <p:ph type="ftr" sz="quarter" idx="3"/>
          </p:nvPr>
        </p:nvSpPr>
        <p:spPr/>
        <p:txBody>
          <a:bodyPr/>
          <a:lstStyle/>
          <a:p>
            <a:pPr algn="ctr"/>
            <a:r>
              <a:rPr lang="pl-PL" dirty="0" smtClean="0"/>
              <a:t>dr Janusz Dobosz, Akademia Wychowania Fizycznego Józefa Piłsudskiego w Warszawie</a:t>
            </a:r>
            <a:br>
              <a:rPr lang="pl-PL" dirty="0" smtClean="0"/>
            </a:br>
            <a:r>
              <a:rPr lang="pl-PL" dirty="0" smtClean="0"/>
              <a:t>Narodowe Centrum Badania Kondycji Fizycznej</a:t>
            </a:r>
            <a:endParaRPr lang="en-US" dirty="0"/>
          </a:p>
        </p:txBody>
      </p:sp>
      <p:sp>
        <p:nvSpPr>
          <p:cNvPr id="7" name="Prostokąt 6"/>
          <p:cNvSpPr/>
          <p:nvPr/>
        </p:nvSpPr>
        <p:spPr>
          <a:xfrm>
            <a:off x="4114800" y="394572"/>
            <a:ext cx="7670800" cy="646331"/>
          </a:xfrm>
          <a:prstGeom prst="rect">
            <a:avLst/>
          </a:prstGeom>
        </p:spPr>
        <p:txBody>
          <a:bodyPr wrap="square">
            <a:spAutoFit/>
          </a:bodyPr>
          <a:lstStyle/>
          <a:p>
            <a:r>
              <a:rPr lang="pl-PL" dirty="0"/>
              <a:t>Różnice standaryzowanych na funkcje średniej i SD </a:t>
            </a:r>
            <a:br>
              <a:rPr lang="pl-PL" dirty="0"/>
            </a:br>
            <a:r>
              <a:rPr lang="pl-PL" dirty="0"/>
              <a:t>pomiarów somatycznych i BMI dziewcząt z kolejnych badań i 1979 r.</a:t>
            </a:r>
          </a:p>
        </p:txBody>
      </p:sp>
      <p:graphicFrame>
        <p:nvGraphicFramePr>
          <p:cNvPr id="8" name="Wykres 7"/>
          <p:cNvGraphicFramePr/>
          <p:nvPr>
            <p:extLst>
              <p:ext uri="{D42A27DB-BD31-4B8C-83A1-F6EECF244321}">
                <p14:modId xmlns:p14="http://schemas.microsoft.com/office/powerpoint/2010/main" xmlns="" val="3239033520"/>
              </p:ext>
            </p:extLst>
          </p:nvPr>
        </p:nvGraphicFramePr>
        <p:xfrm>
          <a:off x="287524" y="1088740"/>
          <a:ext cx="11520000" cy="4968000"/>
        </p:xfrm>
        <a:graphic>
          <a:graphicData uri="http://schemas.openxmlformats.org/drawingml/2006/chart">
            <c:chart xmlns:c="http://schemas.openxmlformats.org/drawingml/2006/chart" xmlns:r="http://schemas.openxmlformats.org/officeDocument/2006/relationships" r:id="rId2"/>
          </a:graphicData>
        </a:graphic>
      </p:graphicFrame>
      <p:grpSp>
        <p:nvGrpSpPr>
          <p:cNvPr id="9" name="Grupa 8"/>
          <p:cNvGrpSpPr/>
          <p:nvPr/>
        </p:nvGrpSpPr>
        <p:grpSpPr>
          <a:xfrm>
            <a:off x="1763688" y="1196752"/>
            <a:ext cx="1444626" cy="755505"/>
            <a:chOff x="3897523" y="3528392"/>
            <a:chExt cx="1444626" cy="755505"/>
          </a:xfrm>
        </p:grpSpPr>
        <p:sp>
          <p:nvSpPr>
            <p:cNvPr id="10" name="Prążkowana strzałka w prawo 9"/>
            <p:cNvSpPr/>
            <p:nvPr/>
          </p:nvSpPr>
          <p:spPr bwMode="auto">
            <a:xfrm rot="16200000">
              <a:off x="4367808" y="3426552"/>
              <a:ext cx="504056" cy="707736"/>
            </a:xfrm>
            <a:prstGeom prst="stripedRightArrow">
              <a:avLst/>
            </a:prstGeom>
            <a:noFill/>
            <a:ln w="9525" cap="flat" cmpd="sng" algn="ctr">
              <a:solidFill>
                <a:srgbClr val="FEFEFE"/>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fontAlgn="base">
                <a:spcBef>
                  <a:spcPct val="0"/>
                </a:spcBef>
                <a:spcAft>
                  <a:spcPct val="0"/>
                </a:spcAft>
              </a:pPr>
              <a:endParaRPr lang="pl-PL" sz="3600" b="1" smtClean="0">
                <a:solidFill>
                  <a:srgbClr val="1F497D"/>
                </a:solidFill>
                <a:effectLst>
                  <a:outerShdw blurRad="38100" dist="38100" dir="2700000" algn="tl">
                    <a:srgbClr val="000000">
                      <a:alpha val="43137"/>
                    </a:srgbClr>
                  </a:outerShdw>
                </a:effectLst>
                <a:latin typeface="Georgia" pitchFamily="18" charset="0"/>
              </a:endParaRPr>
            </a:p>
          </p:txBody>
        </p:sp>
        <p:sp>
          <p:nvSpPr>
            <p:cNvPr id="11" name="Text Box 11"/>
            <p:cNvSpPr txBox="1">
              <a:spLocks noChangeArrowheads="1"/>
            </p:cNvSpPr>
            <p:nvPr/>
          </p:nvSpPr>
          <p:spPr bwMode="auto">
            <a:xfrm>
              <a:off x="3897523" y="4068453"/>
              <a:ext cx="1444626"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14400" fontAlgn="base">
                <a:spcBef>
                  <a:spcPct val="0"/>
                </a:spcBef>
              </a:pPr>
              <a:r>
                <a:rPr lang="pl-PL" sz="1400" dirty="0" smtClean="0">
                  <a:solidFill>
                    <a:srgbClr val="FEFEFE"/>
                  </a:solidFill>
                  <a:latin typeface="Calibri" pitchFamily="34" charset="0"/>
                  <a:cs typeface="Arial" pitchFamily="34" charset="0"/>
                </a:rPr>
                <a:t>im wyżej, tym lepiej</a:t>
              </a:r>
              <a:endParaRPr lang="pl-PL" sz="2800" dirty="0" smtClean="0">
                <a:solidFill>
                  <a:srgbClr val="FEFEFE"/>
                </a:solidFill>
                <a:latin typeface="Calibri" pitchFamily="34" charset="0"/>
                <a:cs typeface="Arial" pitchFamily="34" charset="0"/>
              </a:endParaRPr>
            </a:p>
          </p:txBody>
        </p:sp>
      </p:grpSp>
      <p:sp>
        <p:nvSpPr>
          <p:cNvPr id="12" name="pole tekstowe 11"/>
          <p:cNvSpPr txBox="1"/>
          <p:nvPr/>
        </p:nvSpPr>
        <p:spPr>
          <a:xfrm>
            <a:off x="4410962" y="4581128"/>
            <a:ext cx="1116124" cy="646331"/>
          </a:xfrm>
          <a:prstGeom prst="rect">
            <a:avLst/>
          </a:prstGeom>
          <a:noFill/>
        </p:spPr>
        <p:txBody>
          <a:bodyPr wrap="square" rtlCol="0">
            <a:spAutoFit/>
          </a:bodyPr>
          <a:lstStyle/>
          <a:p>
            <a:pPr defTabSz="914400"/>
            <a:r>
              <a:rPr lang="pl-PL" sz="3600" b="1" dirty="0" smtClean="0">
                <a:solidFill>
                  <a:srgbClr val="FEFEFE"/>
                </a:solidFill>
                <a:latin typeface="Calibri"/>
              </a:rPr>
              <a:t>1979</a:t>
            </a:r>
            <a:endParaRPr lang="pl-PL" sz="3600" b="1" dirty="0">
              <a:solidFill>
                <a:srgbClr val="FEFEFE"/>
              </a:solidFill>
              <a:latin typeface="Calibri"/>
            </a:endParaRPr>
          </a:p>
        </p:txBody>
      </p:sp>
      <p:sp>
        <p:nvSpPr>
          <p:cNvPr id="13" name="pole tekstowe 12"/>
          <p:cNvSpPr txBox="1"/>
          <p:nvPr/>
        </p:nvSpPr>
        <p:spPr>
          <a:xfrm>
            <a:off x="4410962" y="4581128"/>
            <a:ext cx="2254932" cy="646331"/>
          </a:xfrm>
          <a:prstGeom prst="rect">
            <a:avLst/>
          </a:prstGeom>
          <a:noFill/>
        </p:spPr>
        <p:txBody>
          <a:bodyPr wrap="square" rtlCol="0">
            <a:spAutoFit/>
          </a:bodyPr>
          <a:lstStyle/>
          <a:p>
            <a:pPr defTabSz="914400"/>
            <a:r>
              <a:rPr lang="pl-PL" sz="3600" b="1" dirty="0" smtClean="0">
                <a:solidFill>
                  <a:srgbClr val="FEFEFE"/>
                </a:solidFill>
                <a:latin typeface="Calibri"/>
              </a:rPr>
              <a:t>1979-1989</a:t>
            </a:r>
            <a:endParaRPr lang="pl-PL" sz="3600" b="1" dirty="0">
              <a:solidFill>
                <a:srgbClr val="FEFEFE"/>
              </a:solidFill>
              <a:latin typeface="Calibri"/>
            </a:endParaRPr>
          </a:p>
        </p:txBody>
      </p:sp>
      <p:sp>
        <p:nvSpPr>
          <p:cNvPr id="14" name="pole tekstowe 13"/>
          <p:cNvSpPr txBox="1"/>
          <p:nvPr/>
        </p:nvSpPr>
        <p:spPr>
          <a:xfrm>
            <a:off x="4410962" y="4581128"/>
            <a:ext cx="2262590" cy="646331"/>
          </a:xfrm>
          <a:prstGeom prst="rect">
            <a:avLst/>
          </a:prstGeom>
          <a:noFill/>
        </p:spPr>
        <p:txBody>
          <a:bodyPr wrap="square" rtlCol="0">
            <a:spAutoFit/>
          </a:bodyPr>
          <a:lstStyle/>
          <a:p>
            <a:pPr defTabSz="914400"/>
            <a:r>
              <a:rPr lang="pl-PL" sz="3600" b="1" dirty="0" smtClean="0">
                <a:solidFill>
                  <a:srgbClr val="FEFEFE"/>
                </a:solidFill>
                <a:latin typeface="Calibri"/>
              </a:rPr>
              <a:t>1989-1999</a:t>
            </a:r>
            <a:endParaRPr lang="pl-PL" sz="3600" b="1" dirty="0">
              <a:solidFill>
                <a:srgbClr val="FEFEFE"/>
              </a:solidFill>
              <a:latin typeface="Calibri"/>
            </a:endParaRPr>
          </a:p>
        </p:txBody>
      </p:sp>
      <p:sp>
        <p:nvSpPr>
          <p:cNvPr id="15" name="pole tekstowe 14"/>
          <p:cNvSpPr txBox="1"/>
          <p:nvPr/>
        </p:nvSpPr>
        <p:spPr>
          <a:xfrm>
            <a:off x="4410962" y="4581128"/>
            <a:ext cx="2268252" cy="646331"/>
          </a:xfrm>
          <a:prstGeom prst="rect">
            <a:avLst/>
          </a:prstGeom>
          <a:noFill/>
        </p:spPr>
        <p:txBody>
          <a:bodyPr wrap="square" rtlCol="0">
            <a:spAutoFit/>
          </a:bodyPr>
          <a:lstStyle/>
          <a:p>
            <a:pPr defTabSz="914400"/>
            <a:r>
              <a:rPr lang="pl-PL" sz="3600" b="1" dirty="0" smtClean="0">
                <a:solidFill>
                  <a:srgbClr val="FEFEFE"/>
                </a:solidFill>
                <a:latin typeface="Calibri"/>
              </a:rPr>
              <a:t>1999-2009</a:t>
            </a:r>
            <a:endParaRPr lang="pl-PL" sz="3600" b="1" dirty="0">
              <a:solidFill>
                <a:srgbClr val="FEFEFE"/>
              </a:solidFill>
              <a:latin typeface="Calibri"/>
            </a:endParaRPr>
          </a:p>
        </p:txBody>
      </p:sp>
      <p:sp>
        <p:nvSpPr>
          <p:cNvPr id="16" name="pole tekstowe 15"/>
          <p:cNvSpPr txBox="1"/>
          <p:nvPr/>
        </p:nvSpPr>
        <p:spPr>
          <a:xfrm>
            <a:off x="6767907" y="3303436"/>
            <a:ext cx="1296144" cy="1785104"/>
          </a:xfrm>
          <a:prstGeom prst="rect">
            <a:avLst/>
          </a:prstGeom>
          <a:noFill/>
        </p:spPr>
        <p:txBody>
          <a:bodyPr wrap="square" rtlCol="0">
            <a:spAutoFit/>
          </a:bodyPr>
          <a:lstStyle/>
          <a:p>
            <a:pPr defTabSz="914400"/>
            <a:r>
              <a:rPr lang="pl-PL" sz="11000" dirty="0" smtClean="0">
                <a:solidFill>
                  <a:srgbClr val="1F497D">
                    <a:lumMod val="40000"/>
                    <a:lumOff val="60000"/>
                  </a:srgbClr>
                </a:solidFill>
                <a:latin typeface="Lucida Sans Unicode" pitchFamily="34" charset="0"/>
                <a:cs typeface="Lucida Sans Unicode" pitchFamily="34" charset="0"/>
              </a:rPr>
              <a:t>♀</a:t>
            </a:r>
            <a:endParaRPr lang="pl-PL" sz="11000" dirty="0">
              <a:solidFill>
                <a:srgbClr val="1F497D">
                  <a:lumMod val="40000"/>
                  <a:lumOff val="60000"/>
                </a:srgbClr>
              </a:solidFill>
              <a:latin typeface="Lucida Sans Unicode" pitchFamily="34" charset="0"/>
              <a:cs typeface="Lucida Sans Unicode" pitchFamily="34" charset="0"/>
            </a:endParaRPr>
          </a:p>
        </p:txBody>
      </p:sp>
    </p:spTree>
    <p:extLst>
      <p:ext uri="{BB962C8B-B14F-4D97-AF65-F5344CB8AC3E}">
        <p14:creationId xmlns:p14="http://schemas.microsoft.com/office/powerpoint/2010/main" xmlns="" val="251428399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graphicEl>
                                              <a:chart seriesIdx="-3" categoryIdx="-3" bldStep="gridLegend"/>
                                            </p:graphicEl>
                                          </p:spTgt>
                                        </p:tgtEl>
                                        <p:attrNameLst>
                                          <p:attrName>style.visibility</p:attrName>
                                        </p:attrNameLst>
                                      </p:cBhvr>
                                      <p:to>
                                        <p:strVal val="visible"/>
                                      </p:to>
                                    </p:set>
                                    <p:animEffect transition="in" filter="fade">
                                      <p:cBhvr>
                                        <p:cTn id="7" dur="1400"/>
                                        <p:tgtEl>
                                          <p:spTgt spid="8">
                                            <p:graphicEl>
                                              <a:chart seriesIdx="-3" categoryIdx="-3" bldStep="gridLegend"/>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graphicEl>
                                              <a:chart seriesIdx="0" categoryIdx="-4" bldStep="series"/>
                                            </p:graphicEl>
                                          </p:spTgt>
                                        </p:tgtEl>
                                        <p:attrNameLst>
                                          <p:attrName>style.visibility</p:attrName>
                                        </p:attrNameLst>
                                      </p:cBhvr>
                                      <p:to>
                                        <p:strVal val="visible"/>
                                      </p:to>
                                    </p:set>
                                    <p:animEffect transition="in" filter="fade">
                                      <p:cBhvr>
                                        <p:cTn id="10" dur="2000"/>
                                        <p:tgtEl>
                                          <p:spTgt spid="8">
                                            <p:graphicEl>
                                              <a:chart seriesIdx="0" categoryIdx="-4" bldStep="series"/>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20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2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8">
                                            <p:graphicEl>
                                              <a:chart seriesIdx="1" categoryIdx="-4" bldStep="series"/>
                                            </p:graphicEl>
                                          </p:spTgt>
                                        </p:tgtEl>
                                        <p:attrNameLst>
                                          <p:attrName>style.visibility</p:attrName>
                                        </p:attrNameLst>
                                      </p:cBhvr>
                                      <p:to>
                                        <p:strVal val="visible"/>
                                      </p:to>
                                    </p:set>
                                    <p:animEffect transition="in" filter="wipe(left)">
                                      <p:cBhvr>
                                        <p:cTn id="21" dur="4000"/>
                                        <p:tgtEl>
                                          <p:spTgt spid="8">
                                            <p:graphicEl>
                                              <a:chart seriesIdx="1" categoryIdx="-4" bldStep="series"/>
                                            </p:graphic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20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par>
                                <p:cTn id="25" presetID="10"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
                                            <p:graphicEl>
                                              <a:chart seriesIdx="2" categoryIdx="-4" bldStep="series"/>
                                            </p:graphicEl>
                                          </p:spTgt>
                                        </p:tgtEl>
                                        <p:attrNameLst>
                                          <p:attrName>style.visibility</p:attrName>
                                        </p:attrNameLst>
                                      </p:cBhvr>
                                      <p:to>
                                        <p:strVal val="visible"/>
                                      </p:to>
                                    </p:set>
                                    <p:animEffect transition="in" filter="wipe(left)">
                                      <p:cBhvr>
                                        <p:cTn id="32" dur="4000"/>
                                        <p:tgtEl>
                                          <p:spTgt spid="8">
                                            <p:graphicEl>
                                              <a:chart seriesIdx="2" categoryIdx="-4" bldStep="series"/>
                                            </p:graphic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20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8">
                                            <p:graphicEl>
                                              <a:chart seriesIdx="3" categoryIdx="-4" bldStep="series"/>
                                            </p:graphicEl>
                                          </p:spTgt>
                                        </p:tgtEl>
                                        <p:attrNameLst>
                                          <p:attrName>style.visibility</p:attrName>
                                        </p:attrNameLst>
                                      </p:cBhvr>
                                      <p:to>
                                        <p:strVal val="visible"/>
                                      </p:to>
                                    </p:set>
                                    <p:animEffect transition="in" filter="wipe(left)">
                                      <p:cBhvr>
                                        <p:cTn id="40" dur="4000"/>
                                        <p:tgtEl>
                                          <p:spTgt spid="8">
                                            <p:graphicEl>
                                              <a:chart seriesIdx="3" categoryIdx="-4" bldStep="series"/>
                                            </p:graphic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Chart bld="series"/>
        </p:bldSub>
      </p:bldGraphic>
      <p:bldP spid="12" grpId="0"/>
      <p:bldP spid="13" grpId="0"/>
      <p:bldP spid="14" grpId="0"/>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daty 3"/>
          <p:cNvSpPr>
            <a:spLocks noGrp="1"/>
          </p:cNvSpPr>
          <p:nvPr>
            <p:ph type="dt" sz="half" idx="2"/>
          </p:nvPr>
        </p:nvSpPr>
        <p:spPr/>
        <p:txBody>
          <a:bodyPr/>
          <a:lstStyle/>
          <a:p>
            <a:fld id="{7023FDC5-DF31-41F8-978F-0CC7BC36FD43}" type="datetime4">
              <a:rPr lang="pl-PL" smtClean="0"/>
              <a:pPr/>
              <a:t>22 kwietnia 2017</a:t>
            </a:fld>
            <a:endParaRPr lang="en-US" dirty="0"/>
          </a:p>
        </p:txBody>
      </p:sp>
      <p:sp>
        <p:nvSpPr>
          <p:cNvPr id="5" name="Symbol zastępczy stopki 4"/>
          <p:cNvSpPr>
            <a:spLocks noGrp="1"/>
          </p:cNvSpPr>
          <p:nvPr>
            <p:ph type="ftr" sz="quarter" idx="3"/>
          </p:nvPr>
        </p:nvSpPr>
        <p:spPr/>
        <p:txBody>
          <a:bodyPr/>
          <a:lstStyle/>
          <a:p>
            <a:pPr algn="ctr"/>
            <a:r>
              <a:rPr lang="pl-PL" dirty="0" smtClean="0"/>
              <a:t>dr Janusz Dobosz, Akademia Wychowania Fizycznego Józefa Piłsudskiego w Warszawie</a:t>
            </a:r>
            <a:br>
              <a:rPr lang="pl-PL" dirty="0" smtClean="0"/>
            </a:br>
            <a:r>
              <a:rPr lang="pl-PL" dirty="0" smtClean="0"/>
              <a:t>Narodowe Centrum Badania Kondycji Fizycznej</a:t>
            </a:r>
            <a:endParaRPr lang="en-US" dirty="0"/>
          </a:p>
        </p:txBody>
      </p:sp>
      <p:sp>
        <p:nvSpPr>
          <p:cNvPr id="7" name="Prostokąt 6"/>
          <p:cNvSpPr/>
          <p:nvPr/>
        </p:nvSpPr>
        <p:spPr>
          <a:xfrm>
            <a:off x="4114800" y="394572"/>
            <a:ext cx="7670800" cy="646331"/>
          </a:xfrm>
          <a:prstGeom prst="rect">
            <a:avLst/>
          </a:prstGeom>
        </p:spPr>
        <p:txBody>
          <a:bodyPr wrap="square">
            <a:spAutoFit/>
          </a:bodyPr>
          <a:lstStyle/>
          <a:p>
            <a:r>
              <a:rPr lang="pl-PL" dirty="0"/>
              <a:t>Różnice standaryzowanych na funkcje średniej i SD </a:t>
            </a:r>
            <a:br>
              <a:rPr lang="pl-PL" dirty="0"/>
            </a:br>
            <a:r>
              <a:rPr lang="pl-PL" dirty="0" smtClean="0"/>
              <a:t>wyników prób Testu Międzynarodowego </a:t>
            </a:r>
            <a:r>
              <a:rPr lang="pl-PL" dirty="0"/>
              <a:t>z kolejnych badań i 1979 r.</a:t>
            </a:r>
          </a:p>
        </p:txBody>
      </p:sp>
      <p:graphicFrame>
        <p:nvGraphicFramePr>
          <p:cNvPr id="13" name="Wykres 12"/>
          <p:cNvGraphicFramePr/>
          <p:nvPr>
            <p:extLst>
              <p:ext uri="{D42A27DB-BD31-4B8C-83A1-F6EECF244321}">
                <p14:modId xmlns:p14="http://schemas.microsoft.com/office/powerpoint/2010/main" xmlns="" val="1453746155"/>
              </p:ext>
            </p:extLst>
          </p:nvPr>
        </p:nvGraphicFramePr>
        <p:xfrm>
          <a:off x="287524" y="1088740"/>
          <a:ext cx="11520000" cy="4968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4" name="Grupa 13"/>
          <p:cNvGrpSpPr/>
          <p:nvPr/>
        </p:nvGrpSpPr>
        <p:grpSpPr>
          <a:xfrm>
            <a:off x="5215606" y="1514500"/>
            <a:ext cx="1444626" cy="755505"/>
            <a:chOff x="3897523" y="3528392"/>
            <a:chExt cx="1444626" cy="755505"/>
          </a:xfrm>
        </p:grpSpPr>
        <p:sp>
          <p:nvSpPr>
            <p:cNvPr id="15" name="Prążkowana strzałka w prawo 14"/>
            <p:cNvSpPr/>
            <p:nvPr/>
          </p:nvSpPr>
          <p:spPr bwMode="auto">
            <a:xfrm rot="16200000">
              <a:off x="4367808" y="3426552"/>
              <a:ext cx="504056" cy="707736"/>
            </a:xfrm>
            <a:prstGeom prst="stripedRightArrow">
              <a:avLst/>
            </a:prstGeom>
            <a:noFill/>
            <a:ln w="9525" cap="flat" cmpd="sng" algn="ctr">
              <a:solidFill>
                <a:srgbClr val="FEFEFE"/>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fontAlgn="base">
                <a:spcBef>
                  <a:spcPct val="0"/>
                </a:spcBef>
                <a:spcAft>
                  <a:spcPct val="0"/>
                </a:spcAft>
              </a:pPr>
              <a:endParaRPr lang="pl-PL" sz="3600" b="1" smtClean="0">
                <a:solidFill>
                  <a:srgbClr val="009900"/>
                </a:solidFill>
                <a:effectLst>
                  <a:outerShdw blurRad="38100" dist="38100" dir="2700000" algn="tl">
                    <a:srgbClr val="000000">
                      <a:alpha val="43137"/>
                    </a:srgbClr>
                  </a:outerShdw>
                </a:effectLst>
                <a:latin typeface="Georgia" pitchFamily="18" charset="0"/>
              </a:endParaRPr>
            </a:p>
          </p:txBody>
        </p:sp>
        <p:sp>
          <p:nvSpPr>
            <p:cNvPr id="16" name="Text Box 11"/>
            <p:cNvSpPr txBox="1">
              <a:spLocks noChangeArrowheads="1"/>
            </p:cNvSpPr>
            <p:nvPr/>
          </p:nvSpPr>
          <p:spPr bwMode="auto">
            <a:xfrm>
              <a:off x="3897523" y="4068453"/>
              <a:ext cx="1444626"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14400" fontAlgn="base">
                <a:spcBef>
                  <a:spcPct val="0"/>
                </a:spcBef>
              </a:pPr>
              <a:r>
                <a:rPr lang="pl-PL" sz="1400" dirty="0" smtClean="0">
                  <a:solidFill>
                    <a:srgbClr val="FEFEFE"/>
                  </a:solidFill>
                  <a:latin typeface="Calibri" pitchFamily="34" charset="0"/>
                  <a:cs typeface="Arial" pitchFamily="34" charset="0"/>
                </a:rPr>
                <a:t>im wyżej, tym lepiej</a:t>
              </a:r>
              <a:endParaRPr lang="pl-PL" sz="2800" dirty="0" smtClean="0">
                <a:solidFill>
                  <a:srgbClr val="FEFEFE"/>
                </a:solidFill>
                <a:latin typeface="Calibri" pitchFamily="34" charset="0"/>
                <a:cs typeface="Arial" pitchFamily="34" charset="0"/>
              </a:endParaRPr>
            </a:p>
          </p:txBody>
        </p:sp>
      </p:grpSp>
      <p:sp>
        <p:nvSpPr>
          <p:cNvPr id="17" name="pole tekstowe 16"/>
          <p:cNvSpPr txBox="1"/>
          <p:nvPr/>
        </p:nvSpPr>
        <p:spPr>
          <a:xfrm>
            <a:off x="8311232" y="3552788"/>
            <a:ext cx="1296144" cy="1785104"/>
          </a:xfrm>
          <a:prstGeom prst="rect">
            <a:avLst/>
          </a:prstGeom>
          <a:noFill/>
        </p:spPr>
        <p:txBody>
          <a:bodyPr wrap="square" rtlCol="0">
            <a:spAutoFit/>
          </a:bodyPr>
          <a:lstStyle/>
          <a:p>
            <a:pPr defTabSz="914400"/>
            <a:r>
              <a:rPr lang="pl-PL" sz="11000" dirty="0" smtClean="0">
                <a:solidFill>
                  <a:srgbClr val="1F497D">
                    <a:lumMod val="40000"/>
                    <a:lumOff val="60000"/>
                  </a:srgbClr>
                </a:solidFill>
                <a:latin typeface="Lucida Sans Unicode" pitchFamily="34" charset="0"/>
                <a:cs typeface="Lucida Sans Unicode" pitchFamily="34" charset="0"/>
              </a:rPr>
              <a:t>♀</a:t>
            </a:r>
            <a:endParaRPr lang="pl-PL" sz="11000" dirty="0">
              <a:solidFill>
                <a:srgbClr val="1F497D">
                  <a:lumMod val="40000"/>
                  <a:lumOff val="60000"/>
                </a:srgbClr>
              </a:solidFill>
              <a:latin typeface="Lucida Sans Unicode" pitchFamily="34" charset="0"/>
              <a:cs typeface="Lucida Sans Unicode" pitchFamily="34" charset="0"/>
            </a:endParaRPr>
          </a:p>
        </p:txBody>
      </p:sp>
    </p:spTree>
    <p:extLst>
      <p:ext uri="{BB962C8B-B14F-4D97-AF65-F5344CB8AC3E}">
        <p14:creationId xmlns:p14="http://schemas.microsoft.com/office/powerpoint/2010/main" xmlns="" val="175452325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wipe(up)">
                                      <p:cBhvr>
                                        <p:cTn id="7" dur="2000"/>
                                        <p:tgtEl>
                                          <p:spTgt spid="13">
                                            <p:graphicEl>
                                              <a:chart seriesIdx="-3" categoryIdx="-3" bldStep="gridLegend"/>
                                            </p:graphic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2000"/>
                                        <p:tgtEl>
                                          <p:spTgt spid="14"/>
                                        </p:tgtEl>
                                      </p:cBhvr>
                                    </p:animEffect>
                                  </p:childTnLst>
                                </p:cTn>
                              </p:par>
                              <p:par>
                                <p:cTn id="12" presetID="10" presetClass="exit" presetSubtype="0" repeatCount="5000" fill="hold" nodeType="withEffect">
                                  <p:stCondLst>
                                    <p:cond delay="0"/>
                                  </p:stCondLst>
                                  <p:childTnLst>
                                    <p:animEffect transition="out" filter="fade">
                                      <p:cBhvr>
                                        <p:cTn id="13" dur="1000"/>
                                        <p:tgtEl>
                                          <p:spTgt spid="14"/>
                                        </p:tgtEl>
                                      </p:cBhvr>
                                    </p:animEffect>
                                    <p:set>
                                      <p:cBhvr>
                                        <p:cTn id="14" dur="1" fill="hold">
                                          <p:stCondLst>
                                            <p:cond delay="999"/>
                                          </p:stCondLst>
                                        </p:cTn>
                                        <p:tgtEl>
                                          <p:spTgt spid="14"/>
                                        </p:tgtEl>
                                        <p:attrNameLst>
                                          <p:attrName>style.visibility</p:attrName>
                                        </p:attrNameLst>
                                      </p:cBhvr>
                                      <p:to>
                                        <p:strVal val="hidden"/>
                                      </p:to>
                                    </p:set>
                                  </p:childTnLst>
                                </p:cTn>
                              </p:par>
                              <p:par>
                                <p:cTn id="15" presetID="22" presetClass="entr" presetSubtype="1" fill="hold" grpId="0" nodeType="withEffect">
                                  <p:stCondLst>
                                    <p:cond delay="0"/>
                                  </p:stCondLst>
                                  <p:childTnLst>
                                    <p:set>
                                      <p:cBhvr>
                                        <p:cTn id="16" dur="1" fill="hold">
                                          <p:stCondLst>
                                            <p:cond delay="0"/>
                                          </p:stCondLst>
                                        </p:cTn>
                                        <p:tgtEl>
                                          <p:spTgt spid="13">
                                            <p:graphicEl>
                                              <a:chart seriesIdx="0" categoryIdx="-4" bldStep="series"/>
                                            </p:graphicEl>
                                          </p:spTgt>
                                        </p:tgtEl>
                                        <p:attrNameLst>
                                          <p:attrName>style.visibility</p:attrName>
                                        </p:attrNameLst>
                                      </p:cBhvr>
                                      <p:to>
                                        <p:strVal val="visible"/>
                                      </p:to>
                                    </p:set>
                                    <p:animEffect transition="in" filter="wipe(up)">
                                      <p:cBhvr>
                                        <p:cTn id="17" dur="5500"/>
                                        <p:tgtEl>
                                          <p:spTgt spid="13">
                                            <p:graphicEl>
                                              <a:chart seriesIdx="0" categoryIdx="-4" bldStep="series"/>
                                            </p:graphicEl>
                                          </p:spTgt>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13">
                                            <p:graphicEl>
                                              <a:chart seriesIdx="1" categoryIdx="-4" bldStep="series"/>
                                            </p:graphicEl>
                                          </p:spTgt>
                                        </p:tgtEl>
                                        <p:attrNameLst>
                                          <p:attrName>style.visibility</p:attrName>
                                        </p:attrNameLst>
                                      </p:cBhvr>
                                      <p:to>
                                        <p:strVal val="visible"/>
                                      </p:to>
                                    </p:set>
                                    <p:animEffect transition="in" filter="wipe(up)">
                                      <p:cBhvr>
                                        <p:cTn id="20" dur="6000"/>
                                        <p:tgtEl>
                                          <p:spTgt spid="13">
                                            <p:graphicEl>
                                              <a:chart seriesIdx="1" categoryIdx="-4" bldStep="series"/>
                                            </p:graphicEl>
                                          </p:spTgt>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13">
                                            <p:graphicEl>
                                              <a:chart seriesIdx="2" categoryIdx="-4" bldStep="series"/>
                                            </p:graphicEl>
                                          </p:spTgt>
                                        </p:tgtEl>
                                        <p:attrNameLst>
                                          <p:attrName>style.visibility</p:attrName>
                                        </p:attrNameLst>
                                      </p:cBhvr>
                                      <p:to>
                                        <p:strVal val="visible"/>
                                      </p:to>
                                    </p:set>
                                    <p:animEffect transition="in" filter="wipe(up)">
                                      <p:cBhvr>
                                        <p:cTn id="23" dur="6000"/>
                                        <p:tgtEl>
                                          <p:spTgt spid="13">
                                            <p:graphicEl>
                                              <a:chart seriesIdx="2" categoryIdx="-4" bldStep="series"/>
                                            </p:graphicEl>
                                          </p:spTgt>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13">
                                            <p:graphicEl>
                                              <a:chart seriesIdx="3" categoryIdx="-4" bldStep="series"/>
                                            </p:graphicEl>
                                          </p:spTgt>
                                        </p:tgtEl>
                                        <p:attrNameLst>
                                          <p:attrName>style.visibility</p:attrName>
                                        </p:attrNameLst>
                                      </p:cBhvr>
                                      <p:to>
                                        <p:strVal val="visible"/>
                                      </p:to>
                                    </p:set>
                                    <p:animEffect transition="in" filter="wipe(up)">
                                      <p:cBhvr>
                                        <p:cTn id="26" dur="6000"/>
                                        <p:tgtEl>
                                          <p:spTgt spid="13">
                                            <p:graphicEl>
                                              <a:chart seriesIdx="3" categoryIdx="-4" bldStep="series"/>
                                            </p:graphic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2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Sub>
          <a:bldChart bld="series"/>
        </p:bldSub>
      </p:bldGraphic>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ymbol zastępczy daty 3"/>
          <p:cNvSpPr>
            <a:spLocks noGrp="1"/>
          </p:cNvSpPr>
          <p:nvPr>
            <p:ph type="dt" sz="half" idx="2"/>
          </p:nvPr>
        </p:nvSpPr>
        <p:spPr/>
        <p:txBody>
          <a:bodyPr/>
          <a:lstStyle/>
          <a:p>
            <a:fld id="{7023FDC5-DF31-41F8-978F-0CC7BC36FD43}" type="datetime4">
              <a:rPr lang="pl-PL" smtClean="0"/>
              <a:pPr/>
              <a:t>22 kwietnia 2017</a:t>
            </a:fld>
            <a:endParaRPr lang="en-US" dirty="0"/>
          </a:p>
        </p:txBody>
      </p:sp>
      <p:sp>
        <p:nvSpPr>
          <p:cNvPr id="5" name="Symbol zastępczy stopki 4"/>
          <p:cNvSpPr>
            <a:spLocks noGrp="1"/>
          </p:cNvSpPr>
          <p:nvPr>
            <p:ph type="ftr" sz="quarter" idx="3"/>
          </p:nvPr>
        </p:nvSpPr>
        <p:spPr/>
        <p:txBody>
          <a:bodyPr/>
          <a:lstStyle/>
          <a:p>
            <a:pPr algn="ctr"/>
            <a:r>
              <a:rPr lang="pl-PL" dirty="0" smtClean="0"/>
              <a:t>dr Janusz Dobosz, Akademia Wychowania Fizycznego Józefa Piłsudskiego w Warszawie</a:t>
            </a:r>
            <a:br>
              <a:rPr lang="pl-PL" dirty="0" smtClean="0"/>
            </a:br>
            <a:r>
              <a:rPr lang="pl-PL" dirty="0" smtClean="0"/>
              <a:t>Narodowe Centrum Badania Kondycji Fizycznej</a:t>
            </a:r>
            <a:endParaRPr lang="en-US" dirty="0"/>
          </a:p>
        </p:txBody>
      </p:sp>
      <p:sp>
        <p:nvSpPr>
          <p:cNvPr id="7" name="Prostokąt 6"/>
          <p:cNvSpPr/>
          <p:nvPr/>
        </p:nvSpPr>
        <p:spPr>
          <a:xfrm>
            <a:off x="4114800" y="394572"/>
            <a:ext cx="7670800" cy="646331"/>
          </a:xfrm>
          <a:prstGeom prst="rect">
            <a:avLst/>
          </a:prstGeom>
        </p:spPr>
        <p:txBody>
          <a:bodyPr wrap="square">
            <a:spAutoFit/>
          </a:bodyPr>
          <a:lstStyle/>
          <a:p>
            <a:r>
              <a:rPr lang="pl-PL" dirty="0"/>
              <a:t>Różnice standaryzowanych na funkcje średniej i SD </a:t>
            </a:r>
            <a:br>
              <a:rPr lang="pl-PL" dirty="0"/>
            </a:br>
            <a:r>
              <a:rPr lang="pl-PL" dirty="0" smtClean="0"/>
              <a:t>wyników prób Testu Międzynarodowego </a:t>
            </a:r>
            <a:r>
              <a:rPr lang="pl-PL" dirty="0"/>
              <a:t>z kolejnych badań i 1979 r.</a:t>
            </a:r>
          </a:p>
        </p:txBody>
      </p:sp>
      <p:graphicFrame>
        <p:nvGraphicFramePr>
          <p:cNvPr id="8" name="Wykres 7"/>
          <p:cNvGraphicFramePr/>
          <p:nvPr>
            <p:extLst>
              <p:ext uri="{D42A27DB-BD31-4B8C-83A1-F6EECF244321}">
                <p14:modId xmlns:p14="http://schemas.microsoft.com/office/powerpoint/2010/main" xmlns="" val="1993106393"/>
              </p:ext>
            </p:extLst>
          </p:nvPr>
        </p:nvGraphicFramePr>
        <p:xfrm>
          <a:off x="287524" y="1088740"/>
          <a:ext cx="11416796" cy="492809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upa 8"/>
          <p:cNvGrpSpPr/>
          <p:nvPr/>
        </p:nvGrpSpPr>
        <p:grpSpPr>
          <a:xfrm>
            <a:off x="5323281" y="1110680"/>
            <a:ext cx="1444626" cy="755505"/>
            <a:chOff x="3897523" y="3528392"/>
            <a:chExt cx="1444626" cy="755505"/>
          </a:xfrm>
        </p:grpSpPr>
        <p:sp>
          <p:nvSpPr>
            <p:cNvPr id="10" name="Prążkowana strzałka w prawo 9"/>
            <p:cNvSpPr/>
            <p:nvPr/>
          </p:nvSpPr>
          <p:spPr bwMode="auto">
            <a:xfrm rot="16200000">
              <a:off x="4367808" y="3426552"/>
              <a:ext cx="504056" cy="707736"/>
            </a:xfrm>
            <a:prstGeom prst="stripedRightArrow">
              <a:avLst/>
            </a:prstGeom>
            <a:no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l-PL" sz="3600" b="1" i="0" u="none" strike="noStrike" cap="none" normalizeH="0" baseline="0" smtClean="0">
                <a:ln>
                  <a:noFill/>
                </a:ln>
                <a:solidFill>
                  <a:srgbClr val="1F497D"/>
                </a:solidFill>
                <a:effectLst>
                  <a:outerShdw blurRad="38100" dist="38100" dir="2700000" algn="tl">
                    <a:srgbClr val="000000">
                      <a:alpha val="43137"/>
                    </a:srgbClr>
                  </a:outerShdw>
                </a:effectLst>
                <a:latin typeface="Georgia" pitchFamily="18" charset="0"/>
              </a:endParaRPr>
            </a:p>
          </p:txBody>
        </p:sp>
        <p:sp>
          <p:nvSpPr>
            <p:cNvPr id="11" name="Text Box 11"/>
            <p:cNvSpPr txBox="1">
              <a:spLocks noChangeArrowheads="1"/>
            </p:cNvSpPr>
            <p:nvPr/>
          </p:nvSpPr>
          <p:spPr bwMode="auto">
            <a:xfrm>
              <a:off x="3897523" y="4068453"/>
              <a:ext cx="1444626"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lang="pl-PL" sz="1400" dirty="0" smtClean="0">
                  <a:solidFill>
                    <a:srgbClr val="FFFF00"/>
                  </a:solidFill>
                  <a:latin typeface="Calibri" pitchFamily="34" charset="0"/>
                  <a:cs typeface="Arial" pitchFamily="34" charset="0"/>
                </a:rPr>
                <a:t>i</a:t>
              </a:r>
              <a:r>
                <a:rPr lang="pl-PL" sz="1400" dirty="0" smtClean="0">
                  <a:solidFill>
                    <a:srgbClr val="FFFF00"/>
                  </a:solidFill>
                  <a:effectLst/>
                  <a:latin typeface="Calibri" pitchFamily="34" charset="0"/>
                  <a:cs typeface="Arial" pitchFamily="34" charset="0"/>
                </a:rPr>
                <a:t>m wyżej, tym lepiej</a:t>
              </a:r>
              <a:endParaRPr lang="pl-PL" sz="2800" dirty="0" smtClean="0">
                <a:solidFill>
                  <a:srgbClr val="FFFF00"/>
                </a:solidFill>
                <a:effectLst/>
                <a:latin typeface="Calibri" pitchFamily="34" charset="0"/>
                <a:cs typeface="Arial" pitchFamily="34" charset="0"/>
              </a:endParaRPr>
            </a:p>
          </p:txBody>
        </p:sp>
      </p:grpSp>
      <p:sp>
        <p:nvSpPr>
          <p:cNvPr id="12" name="pole tekstowe 11"/>
          <p:cNvSpPr txBox="1"/>
          <p:nvPr/>
        </p:nvSpPr>
        <p:spPr>
          <a:xfrm>
            <a:off x="9311744" y="3638716"/>
            <a:ext cx="1296144" cy="1785104"/>
          </a:xfrm>
          <a:prstGeom prst="rect">
            <a:avLst/>
          </a:prstGeom>
          <a:noFill/>
        </p:spPr>
        <p:txBody>
          <a:bodyPr wrap="square" rtlCol="0">
            <a:spAutoFit/>
          </a:bodyPr>
          <a:lstStyle/>
          <a:p>
            <a:r>
              <a:rPr lang="pl-PL" sz="11000" dirty="0" smtClean="0">
                <a:solidFill>
                  <a:schemeClr val="tx2">
                    <a:lumMod val="40000"/>
                    <a:lumOff val="60000"/>
                  </a:schemeClr>
                </a:solidFill>
                <a:latin typeface="Lucida Sans Unicode" pitchFamily="34" charset="0"/>
                <a:cs typeface="Lucida Sans Unicode" pitchFamily="34" charset="0"/>
              </a:rPr>
              <a:t>♀</a:t>
            </a:r>
            <a:endParaRPr lang="pl-PL" sz="11000" dirty="0">
              <a:solidFill>
                <a:schemeClr val="tx2">
                  <a:lumMod val="40000"/>
                  <a:lumOff val="60000"/>
                </a:schemeClr>
              </a:solidFill>
              <a:latin typeface="Lucida Sans Unicode" pitchFamily="34" charset="0"/>
              <a:cs typeface="Lucida Sans Unicode" pitchFamily="34" charset="0"/>
            </a:endParaRPr>
          </a:p>
        </p:txBody>
      </p:sp>
    </p:spTree>
    <p:extLst>
      <p:ext uri="{BB962C8B-B14F-4D97-AF65-F5344CB8AC3E}">
        <p14:creationId xmlns:p14="http://schemas.microsoft.com/office/powerpoint/2010/main" xmlns="" val="324576826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par>
                          <p:cTn id="8" fill="hold">
                            <p:stCondLst>
                              <p:cond delay="2000"/>
                            </p:stCondLst>
                            <p:childTnLst>
                              <p:par>
                                <p:cTn id="9" presetID="10" presetClass="exit" presetSubtype="0" repeatCount="5000" fill="hold" nodeType="afterEffect">
                                  <p:stCondLst>
                                    <p:cond delay="0"/>
                                  </p:stCondLst>
                                  <p:childTnLst>
                                    <p:animEffect transition="out" filter="fade">
                                      <p:cBhvr>
                                        <p:cTn id="10" dur="1000"/>
                                        <p:tgtEl>
                                          <p:spTgt spid="9"/>
                                        </p:tgtEl>
                                      </p:cBhvr>
                                    </p:animEffect>
                                    <p:set>
                                      <p:cBhvr>
                                        <p:cTn id="11" dur="1" fill="hold">
                                          <p:stCondLst>
                                            <p:cond delay="999"/>
                                          </p:stCondLst>
                                        </p:cTn>
                                        <p:tgtEl>
                                          <p:spTgt spid="9"/>
                                        </p:tgtEl>
                                        <p:attrNameLst>
                                          <p:attrName>style.visibility</p:attrName>
                                        </p:attrNameLst>
                                      </p:cBhvr>
                                      <p:to>
                                        <p:strVal val="hidden"/>
                                      </p:to>
                                    </p:set>
                                  </p:childTnLst>
                                </p:cTn>
                              </p:par>
                              <p:par>
                                <p:cTn id="12" presetID="10" presetClass="entr" presetSubtype="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2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
                                            <p:graphicEl>
                                              <a:chart seriesIdx="0" categoryIdx="-4" bldStep="series"/>
                                            </p:graphicEl>
                                          </p:spTgt>
                                        </p:tgtEl>
                                        <p:attrNameLst>
                                          <p:attrName>style.visibility</p:attrName>
                                        </p:attrNameLst>
                                      </p:cBhvr>
                                      <p:to>
                                        <p:strVal val="visible"/>
                                      </p:to>
                                    </p:set>
                                    <p:animEffect transition="in" filter="wipe(left)">
                                      <p:cBhvr>
                                        <p:cTn id="19" dur="2000"/>
                                        <p:tgtEl>
                                          <p:spTgt spid="8">
                                            <p:graphicEl>
                                              <a:chart seriesIdx="0" categoryIdx="-4" bldStep="series"/>
                                            </p:graphic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8">
                                            <p:graphicEl>
                                              <a:chart seriesIdx="1" categoryIdx="-4" bldStep="series"/>
                                            </p:graphicEl>
                                          </p:spTgt>
                                        </p:tgtEl>
                                        <p:attrNameLst>
                                          <p:attrName>style.visibility</p:attrName>
                                        </p:attrNameLst>
                                      </p:cBhvr>
                                      <p:to>
                                        <p:strVal val="visible"/>
                                      </p:to>
                                    </p:set>
                                    <p:animEffect transition="in" filter="wipe(left)">
                                      <p:cBhvr>
                                        <p:cTn id="23" dur="2000"/>
                                        <p:tgtEl>
                                          <p:spTgt spid="8">
                                            <p:graphicEl>
                                              <a:chart seriesIdx="1" categoryIdx="-4" bldStep="series"/>
                                            </p:graphicEl>
                                          </p:spTgt>
                                        </p:tgtEl>
                                      </p:cBhvr>
                                    </p:animEffect>
                                  </p:childTnLst>
                                </p:cTn>
                              </p:par>
                            </p:childTnLst>
                          </p:cTn>
                        </p:par>
                        <p:par>
                          <p:cTn id="24" fill="hold">
                            <p:stCondLst>
                              <p:cond delay="4000"/>
                            </p:stCondLst>
                            <p:childTnLst>
                              <p:par>
                                <p:cTn id="25" presetID="22" presetClass="entr" presetSubtype="8" fill="hold" grpId="0" nodeType="afterEffect">
                                  <p:stCondLst>
                                    <p:cond delay="0"/>
                                  </p:stCondLst>
                                  <p:childTnLst>
                                    <p:set>
                                      <p:cBhvr>
                                        <p:cTn id="26" dur="1" fill="hold">
                                          <p:stCondLst>
                                            <p:cond delay="0"/>
                                          </p:stCondLst>
                                        </p:cTn>
                                        <p:tgtEl>
                                          <p:spTgt spid="8">
                                            <p:graphicEl>
                                              <a:chart seriesIdx="2" categoryIdx="-4" bldStep="series"/>
                                            </p:graphicEl>
                                          </p:spTgt>
                                        </p:tgtEl>
                                        <p:attrNameLst>
                                          <p:attrName>style.visibility</p:attrName>
                                        </p:attrNameLst>
                                      </p:cBhvr>
                                      <p:to>
                                        <p:strVal val="visible"/>
                                      </p:to>
                                    </p:set>
                                    <p:animEffect transition="in" filter="wipe(left)">
                                      <p:cBhvr>
                                        <p:cTn id="27" dur="2000"/>
                                        <p:tgtEl>
                                          <p:spTgt spid="8">
                                            <p:graphicEl>
                                              <a:chart seriesIdx="2" categoryIdx="-4" bldStep="series"/>
                                            </p:graphicEl>
                                          </p:spTgt>
                                        </p:tgtEl>
                                      </p:cBhvr>
                                    </p:animEffect>
                                  </p:childTnLst>
                                </p:cTn>
                              </p:par>
                            </p:childTnLst>
                          </p:cTn>
                        </p:par>
                        <p:par>
                          <p:cTn id="28" fill="hold">
                            <p:stCondLst>
                              <p:cond delay="6000"/>
                            </p:stCondLst>
                            <p:childTnLst>
                              <p:par>
                                <p:cTn id="29" presetID="22" presetClass="entr" presetSubtype="8" fill="hold" grpId="0" nodeType="afterEffect">
                                  <p:stCondLst>
                                    <p:cond delay="0"/>
                                  </p:stCondLst>
                                  <p:childTnLst>
                                    <p:set>
                                      <p:cBhvr>
                                        <p:cTn id="30" dur="1" fill="hold">
                                          <p:stCondLst>
                                            <p:cond delay="0"/>
                                          </p:stCondLst>
                                        </p:cTn>
                                        <p:tgtEl>
                                          <p:spTgt spid="8">
                                            <p:graphicEl>
                                              <a:chart seriesIdx="3" categoryIdx="-4" bldStep="series"/>
                                            </p:graphicEl>
                                          </p:spTgt>
                                        </p:tgtEl>
                                        <p:attrNameLst>
                                          <p:attrName>style.visibility</p:attrName>
                                        </p:attrNameLst>
                                      </p:cBhvr>
                                      <p:to>
                                        <p:strVal val="visible"/>
                                      </p:to>
                                    </p:set>
                                    <p:animEffect transition="in" filter="wipe(left)">
                                      <p:cBhvr>
                                        <p:cTn id="31" dur="2000"/>
                                        <p:tgtEl>
                                          <p:spTgt spid="8">
                                            <p:graphicEl>
                                              <a:chart seriesIdx="3" categoryIdx="-4" bldStep="series"/>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8">
                                            <p:graphicEl>
                                              <a:chart seriesIdx="4" categoryIdx="-4" bldStep="series"/>
                                            </p:graphicEl>
                                          </p:spTgt>
                                        </p:tgtEl>
                                        <p:attrNameLst>
                                          <p:attrName>style.visibility</p:attrName>
                                        </p:attrNameLst>
                                      </p:cBhvr>
                                      <p:to>
                                        <p:strVal val="visible"/>
                                      </p:to>
                                    </p:set>
                                    <p:animEffect transition="in" filter="wipe(left)">
                                      <p:cBhvr>
                                        <p:cTn id="36" dur="2000"/>
                                        <p:tgtEl>
                                          <p:spTgt spid="8">
                                            <p:graphicEl>
                                              <a:chart seriesIdx="4" categoryIdx="-4" bldStep="series"/>
                                            </p:graphicEl>
                                          </p:spTgt>
                                        </p:tgtEl>
                                      </p:cBhvr>
                                    </p:animEffect>
                                  </p:childTnLst>
                                  <p:subTnLst>
                                    <p:set>
                                      <p:cBhvr override="childStyle">
                                        <p:cTn dur="1" fill="hold" display="0" masterRel="nextClick" afterEffect="1"/>
                                        <p:tgtEl>
                                          <p:spTgt spid="8">
                                            <p:graphicEl>
                                              <a:chart seriesIdx="4" categoryIdx="-4" bldStep="series"/>
                                            </p:graphicEl>
                                          </p:spTgt>
                                        </p:tgtEl>
                                        <p:attrNameLst>
                                          <p:attrName>style.visibility</p:attrName>
                                        </p:attrNameLst>
                                      </p:cBhvr>
                                      <p:to>
                                        <p:strVal val="hidden"/>
                                      </p:to>
                                    </p:set>
                                  </p:sub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8">
                                            <p:graphicEl>
                                              <a:chart seriesIdx="5" categoryIdx="-4" bldStep="series"/>
                                            </p:graphicEl>
                                          </p:spTgt>
                                        </p:tgtEl>
                                        <p:attrNameLst>
                                          <p:attrName>style.visibility</p:attrName>
                                        </p:attrNameLst>
                                      </p:cBhvr>
                                      <p:to>
                                        <p:strVal val="visible"/>
                                      </p:to>
                                    </p:set>
                                    <p:animEffect transition="in" filter="wipe(left)">
                                      <p:cBhvr>
                                        <p:cTn id="41" dur="2000"/>
                                        <p:tgtEl>
                                          <p:spTgt spid="8">
                                            <p:graphicEl>
                                              <a:chart seriesIdx="5" categoryIdx="-4" bldStep="series"/>
                                            </p:graphicEl>
                                          </p:spTgt>
                                        </p:tgtEl>
                                      </p:cBhvr>
                                    </p:animEffect>
                                  </p:childTnLst>
                                  <p:subTnLst>
                                    <p:set>
                                      <p:cBhvr override="childStyle">
                                        <p:cTn dur="1" fill="hold" display="0" masterRel="nextClick" afterEffect="1"/>
                                        <p:tgtEl>
                                          <p:spTgt spid="8">
                                            <p:graphicEl>
                                              <a:chart seriesIdx="5" categoryIdx="-4" bldStep="series"/>
                                            </p:graphicEl>
                                          </p:spTgt>
                                        </p:tgtEl>
                                        <p:attrNameLst>
                                          <p:attrName>style.visibility</p:attrName>
                                        </p:attrNameLst>
                                      </p:cBhvr>
                                      <p:to>
                                        <p:strVal val="hidden"/>
                                      </p:to>
                                    </p:set>
                                  </p:sub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8">
                                            <p:graphicEl>
                                              <a:chart seriesIdx="6" categoryIdx="-4" bldStep="series"/>
                                            </p:graphicEl>
                                          </p:spTgt>
                                        </p:tgtEl>
                                        <p:attrNameLst>
                                          <p:attrName>style.visibility</p:attrName>
                                        </p:attrNameLst>
                                      </p:cBhvr>
                                      <p:to>
                                        <p:strVal val="visible"/>
                                      </p:to>
                                    </p:set>
                                    <p:animEffect transition="in" filter="wipe(left)">
                                      <p:cBhvr>
                                        <p:cTn id="46" dur="2000"/>
                                        <p:tgtEl>
                                          <p:spTgt spid="8">
                                            <p:graphicEl>
                                              <a:chart seriesIdx="6" categoryIdx="-4" bldStep="series"/>
                                            </p:graphicEl>
                                          </p:spTgt>
                                        </p:tgtEl>
                                      </p:cBhvr>
                                    </p:animEffect>
                                  </p:childTnLst>
                                  <p:subTnLst>
                                    <p:set>
                                      <p:cBhvr override="childStyle">
                                        <p:cTn dur="1" fill="hold" display="0" masterRel="nextClick" afterEffect="1"/>
                                        <p:tgtEl>
                                          <p:spTgt spid="8">
                                            <p:graphicEl>
                                              <a:chart seriesIdx="6" categoryIdx="-4" bldStep="series"/>
                                            </p:graphicEl>
                                          </p:spTgt>
                                        </p:tgtEl>
                                        <p:attrNameLst>
                                          <p:attrName>style.visibility</p:attrName>
                                        </p:attrNameLst>
                                      </p:cBhvr>
                                      <p:to>
                                        <p:strVal val="hidden"/>
                                      </p:to>
                                    </p:set>
                                  </p:sub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8">
                                            <p:graphicEl>
                                              <a:chart seriesIdx="7" categoryIdx="-4" bldStep="series"/>
                                            </p:graphicEl>
                                          </p:spTgt>
                                        </p:tgtEl>
                                        <p:attrNameLst>
                                          <p:attrName>style.visibility</p:attrName>
                                        </p:attrNameLst>
                                      </p:cBhvr>
                                      <p:to>
                                        <p:strVal val="visible"/>
                                      </p:to>
                                    </p:set>
                                    <p:animEffect transition="in" filter="wipe(left)">
                                      <p:cBhvr>
                                        <p:cTn id="51" dur="2000"/>
                                        <p:tgtEl>
                                          <p:spTgt spid="8">
                                            <p:graphicEl>
                                              <a:chart seriesIdx="7" categoryIdx="-4" bldStep="series"/>
                                            </p:graphicEl>
                                          </p:spTgt>
                                        </p:tgtEl>
                                      </p:cBhvr>
                                    </p:animEffect>
                                  </p:childTnLst>
                                  <p:subTnLst>
                                    <p:set>
                                      <p:cBhvr override="childStyle">
                                        <p:cTn dur="1" fill="hold" display="0" masterRel="nextClick" afterEffect="1"/>
                                        <p:tgtEl>
                                          <p:spTgt spid="8">
                                            <p:graphicEl>
                                              <a:chart seriesIdx="7" categoryIdx="-4" bldStep="series"/>
                                            </p:graphicEl>
                                          </p:spTgt>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Chart bld="series" animBg="0"/>
        </p:bldSub>
      </p:bldGraphic>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ymbol zastępczy daty 7"/>
          <p:cNvSpPr>
            <a:spLocks noGrp="1"/>
          </p:cNvSpPr>
          <p:nvPr>
            <p:ph type="dt" sz="half" idx="2"/>
          </p:nvPr>
        </p:nvSpPr>
        <p:spPr/>
        <p:txBody>
          <a:bodyPr/>
          <a:lstStyle/>
          <a:p>
            <a:fld id="{545DA2D1-C483-4C9D-A92F-A9D55203CF48}" type="datetime4">
              <a:rPr lang="pl-PL" smtClean="0"/>
              <a:pPr/>
              <a:t>22 kwietnia 2017</a:t>
            </a:fld>
            <a:endParaRPr lang="en-US" dirty="0"/>
          </a:p>
        </p:txBody>
      </p:sp>
      <p:sp>
        <p:nvSpPr>
          <p:cNvPr id="9" name="Symbol zastępczy stopki 8"/>
          <p:cNvSpPr>
            <a:spLocks noGrp="1"/>
          </p:cNvSpPr>
          <p:nvPr>
            <p:ph type="ftr" sz="quarter" idx="23"/>
          </p:nvPr>
        </p:nvSpPr>
        <p:spPr/>
        <p:txBody>
          <a:bodyPr/>
          <a:lstStyle/>
          <a:p>
            <a:pPr algn="ctr"/>
            <a:r>
              <a:rPr lang="pl-PL" dirty="0" smtClean="0"/>
              <a:t>dr Janusz Dobosz, Akademia Wychowania Fizycznego Józefa Piłsudskiego w Warszawie</a:t>
            </a:r>
            <a:br>
              <a:rPr lang="pl-PL" dirty="0" smtClean="0"/>
            </a:br>
            <a:r>
              <a:rPr lang="pl-PL" dirty="0" smtClean="0"/>
              <a:t>Narodowe Centrum Badania Kondycji Fizycznej</a:t>
            </a:r>
            <a:endParaRPr lang="en-US" dirty="0"/>
          </a:p>
        </p:txBody>
      </p:sp>
      <p:sp>
        <p:nvSpPr>
          <p:cNvPr id="20" name="Symbol zastępczy tekstu 10"/>
          <p:cNvSpPr>
            <a:spLocks noGrp="1"/>
          </p:cNvSpPr>
          <p:nvPr>
            <p:ph type="body" idx="1"/>
          </p:nvPr>
        </p:nvSpPr>
        <p:spPr>
          <a:xfrm>
            <a:off x="913795" y="4195899"/>
            <a:ext cx="3298955" cy="576262"/>
          </a:xfrm>
        </p:spPr>
        <p:txBody>
          <a:bodyPr/>
          <a:lstStyle/>
          <a:p>
            <a:r>
              <a:rPr lang="pl-PL" sz="2800" dirty="0" smtClean="0"/>
              <a:t>ocena</a:t>
            </a:r>
            <a:endParaRPr lang="pl-PL" sz="2800" dirty="0"/>
          </a:p>
        </p:txBody>
      </p:sp>
      <p:pic>
        <p:nvPicPr>
          <p:cNvPr id="24" name="Symbol zastępczy obrazu 20"/>
          <p:cNvPicPr>
            <a:picLocks noGrp="1" noChangeAspect="1"/>
          </p:cNvPicPr>
          <p:nvPr>
            <p:ph type="pic" idx="15"/>
          </p:nvPr>
        </p:nvPicPr>
        <p:blipFill>
          <a:blip r:embed="rId2">
            <a:extLst>
              <a:ext uri="{28A0092B-C50C-407E-A947-70E740481C1C}">
                <a14:useLocalDpi xmlns:a14="http://schemas.microsoft.com/office/drawing/2010/main" xmlns="" val="0"/>
              </a:ext>
            </a:extLst>
          </a:blip>
          <a:srcRect t="7498" b="7498"/>
          <a:stretch>
            <a:fillRect/>
          </a:stretch>
        </p:blipFill>
        <p:spPr>
          <a:xfrm>
            <a:off x="1092020" y="2298987"/>
            <a:ext cx="2940050" cy="1524000"/>
          </a:xfrm>
        </p:spPr>
      </p:pic>
      <p:sp>
        <p:nvSpPr>
          <p:cNvPr id="25" name="Symbol zastępczy tekstu 11"/>
          <p:cNvSpPr>
            <a:spLocks noGrp="1"/>
          </p:cNvSpPr>
          <p:nvPr>
            <p:ph type="body" sz="quarter" idx="3"/>
          </p:nvPr>
        </p:nvSpPr>
        <p:spPr>
          <a:xfrm>
            <a:off x="4442701" y="4195898"/>
            <a:ext cx="3298983" cy="1127941"/>
          </a:xfrm>
        </p:spPr>
        <p:txBody>
          <a:bodyPr/>
          <a:lstStyle/>
          <a:p>
            <a:r>
              <a:rPr lang="pl-PL" sz="2800" dirty="0" smtClean="0"/>
              <a:t>sprawność fizyczna</a:t>
            </a:r>
          </a:p>
          <a:p>
            <a:r>
              <a:rPr lang="pl-PL" sz="2800" dirty="0" smtClean="0"/>
              <a:t>kondycja fizyczna</a:t>
            </a:r>
            <a:endParaRPr lang="pl-PL" sz="2800" dirty="0"/>
          </a:p>
        </p:txBody>
      </p:sp>
      <p:pic>
        <p:nvPicPr>
          <p:cNvPr id="26" name="Symbol zastępczy obrazu 21"/>
          <p:cNvPicPr>
            <a:picLocks noGrp="1" noChangeAspect="1"/>
          </p:cNvPicPr>
          <p:nvPr>
            <p:ph type="pic" idx="21"/>
          </p:nvPr>
        </p:nvPicPr>
        <p:blipFill>
          <a:blip r:embed="rId3">
            <a:extLst>
              <a:ext uri="{28A0092B-C50C-407E-A947-70E740481C1C}">
                <a14:useLocalDpi xmlns:a14="http://schemas.microsoft.com/office/drawing/2010/main" xmlns="" val="0"/>
              </a:ext>
            </a:extLst>
          </a:blip>
          <a:srcRect t="10934" b="10934"/>
          <a:stretch>
            <a:fillRect/>
          </a:stretch>
        </p:blipFill>
        <p:spPr>
          <a:xfrm>
            <a:off x="4568996" y="2298987"/>
            <a:ext cx="2930525" cy="1524000"/>
          </a:xfrm>
        </p:spPr>
      </p:pic>
      <p:sp>
        <p:nvSpPr>
          <p:cNvPr id="27" name="Symbol zastępczy tekstu 12"/>
          <p:cNvSpPr>
            <a:spLocks noGrp="1"/>
          </p:cNvSpPr>
          <p:nvPr>
            <p:ph type="body" sz="quarter" idx="13"/>
          </p:nvPr>
        </p:nvSpPr>
        <p:spPr>
          <a:xfrm>
            <a:off x="7973423" y="4195899"/>
            <a:ext cx="3289900" cy="576262"/>
          </a:xfrm>
        </p:spPr>
        <p:txBody>
          <a:bodyPr/>
          <a:lstStyle/>
          <a:p>
            <a:r>
              <a:rPr lang="pl-PL" sz="2800" dirty="0" smtClean="0"/>
              <a:t>pomiar</a:t>
            </a:r>
            <a:endParaRPr lang="pl-PL" dirty="0"/>
          </a:p>
        </p:txBody>
      </p:sp>
      <p:pic>
        <p:nvPicPr>
          <p:cNvPr id="3" name="Symbol zastępczy obrazu 2"/>
          <p:cNvPicPr>
            <a:picLocks noGrp="1" noChangeAspect="1"/>
          </p:cNvPicPr>
          <p:nvPr>
            <p:ph type="pic" idx="22"/>
          </p:nvPr>
        </p:nvPicPr>
        <p:blipFill>
          <a:blip r:embed="rId4">
            <a:extLst>
              <a:ext uri="{28A0092B-C50C-407E-A947-70E740481C1C}">
                <a14:useLocalDpi xmlns:a14="http://schemas.microsoft.com/office/drawing/2010/main" xmlns="" val="0"/>
              </a:ext>
            </a:extLst>
          </a:blip>
          <a:srcRect t="6231" b="6231"/>
          <a:stretch>
            <a:fillRect/>
          </a:stretch>
        </p:blipFill>
        <p:spPr/>
      </p:pic>
    </p:spTree>
    <p:extLst>
      <p:ext uri="{BB962C8B-B14F-4D97-AF65-F5344CB8AC3E}">
        <p14:creationId xmlns:p14="http://schemas.microsoft.com/office/powerpoint/2010/main" xmlns="" val="346795413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advClick="0" advTm="3000">
        <p15:prstTrans prst="wind" invX="1"/>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2.29167E-6 3.7037E-6 L -0.29492 -0.00232 " pathEditMode="relative" rAng="0" ptsTypes="AA">
                                      <p:cBhvr>
                                        <p:cTn id="6" dur="2000" fill="hold"/>
                                        <p:tgtEl>
                                          <p:spTgt spid="27">
                                            <p:txEl>
                                              <p:pRg st="0" end="0"/>
                                            </p:txEl>
                                          </p:spTgt>
                                        </p:tgtEl>
                                        <p:attrNameLst>
                                          <p:attrName>ppt_x</p:attrName>
                                          <p:attrName>ppt_y</p:attrName>
                                        </p:attrNameLst>
                                      </p:cBhvr>
                                      <p:rCtr x="-14753" y="-116"/>
                                    </p:animMotion>
                                  </p:childTnLst>
                                </p:cTn>
                              </p:par>
                              <p:par>
                                <p:cTn id="7" presetID="42" presetClass="path" presetSubtype="0" accel="50000" decel="50000" fill="hold" grpId="0" nodeType="withEffect">
                                  <p:stCondLst>
                                    <p:cond delay="0"/>
                                  </p:stCondLst>
                                  <p:childTnLst>
                                    <p:animMotion origin="layout" path="M 4.58333E-6 -1.85185E-6 L -0.29493 -0.00231 " pathEditMode="relative" rAng="0" ptsTypes="AA">
                                      <p:cBhvr>
                                        <p:cTn id="8" dur="2000" fill="hold"/>
                                        <p:tgtEl>
                                          <p:spTgt spid="25">
                                            <p:txEl>
                                              <p:pRg st="0" end="0"/>
                                            </p:txEl>
                                          </p:spTgt>
                                        </p:tgtEl>
                                        <p:attrNameLst>
                                          <p:attrName>ppt_x</p:attrName>
                                          <p:attrName>ppt_y</p:attrName>
                                        </p:attrNameLst>
                                      </p:cBhvr>
                                      <p:rCtr x="-14753" y="-116"/>
                                    </p:animMotion>
                                  </p:childTnLst>
                                </p:cTn>
                              </p:par>
                              <p:par>
                                <p:cTn id="9" presetID="42" presetClass="path" presetSubtype="0" accel="50000" decel="50000" fill="hold" grpId="0" nodeType="withEffect">
                                  <p:stCondLst>
                                    <p:cond delay="0"/>
                                  </p:stCondLst>
                                  <p:childTnLst>
                                    <p:animMotion origin="layout" path="M 4.58333E-6 3.33333E-6 L -0.29493 -0.00232 " pathEditMode="relative" rAng="0" ptsTypes="AA">
                                      <p:cBhvr>
                                        <p:cTn id="10" dur="2000" fill="hold"/>
                                        <p:tgtEl>
                                          <p:spTgt spid="25">
                                            <p:txEl>
                                              <p:pRg st="1" end="1"/>
                                            </p:txEl>
                                          </p:spTgt>
                                        </p:tgtEl>
                                        <p:attrNameLst>
                                          <p:attrName>ppt_x</p:attrName>
                                          <p:attrName>ppt_y</p:attrName>
                                        </p:attrNameLst>
                                      </p:cBhvr>
                                      <p:rCtr x="-14753" y="-116"/>
                                    </p:animMotion>
                                  </p:childTnLst>
                                </p:cTn>
                              </p:par>
                              <p:par>
                                <p:cTn id="11" presetID="42" presetClass="path" presetSubtype="0" accel="50000" decel="50000" fill="hold" nodeType="withEffect">
                                  <p:stCondLst>
                                    <p:cond delay="0"/>
                                  </p:stCondLst>
                                  <p:childTnLst>
                                    <p:animMotion origin="layout" path="M -2.29167E-6 3.7037E-6 L -0.29492 -0.00232 " pathEditMode="relative" rAng="0" ptsTypes="AA">
                                      <p:cBhvr>
                                        <p:cTn id="12" dur="2000" fill="hold"/>
                                        <p:tgtEl>
                                          <p:spTgt spid="26"/>
                                        </p:tgtEl>
                                        <p:attrNameLst>
                                          <p:attrName>ppt_x</p:attrName>
                                          <p:attrName>ppt_y</p:attrName>
                                        </p:attrNameLst>
                                      </p:cBhvr>
                                      <p:rCtr x="-14753" y="-116"/>
                                    </p:animMotion>
                                  </p:childTnLst>
                                </p:cTn>
                              </p:par>
                              <p:par>
                                <p:cTn id="13" presetID="42" presetClass="path" presetSubtype="0" accel="50000" decel="50000" fill="hold" nodeType="withEffect">
                                  <p:stCondLst>
                                    <p:cond delay="0"/>
                                  </p:stCondLst>
                                  <p:childTnLst>
                                    <p:animMotion origin="layout" path="M -2.29167E-6 3.7037E-6 L -0.29492 -0.00232 " pathEditMode="relative" rAng="0" ptsTypes="AA">
                                      <p:cBhvr>
                                        <p:cTn id="14" dur="2000" fill="hold"/>
                                        <p:tgtEl>
                                          <p:spTgt spid="24"/>
                                        </p:tgtEl>
                                        <p:attrNameLst>
                                          <p:attrName>ppt_x</p:attrName>
                                          <p:attrName>ppt_y</p:attrName>
                                        </p:attrNameLst>
                                      </p:cBhvr>
                                      <p:rCtr x="-14753" y="-116"/>
                                    </p:animMotion>
                                  </p:childTnLst>
                                </p:cTn>
                              </p:par>
                              <p:par>
                                <p:cTn id="15" presetID="42" presetClass="path" presetSubtype="0" accel="50000" decel="50000" fill="hold" grpId="0" nodeType="withEffect">
                                  <p:stCondLst>
                                    <p:cond delay="0"/>
                                  </p:stCondLst>
                                  <p:childTnLst>
                                    <p:animMotion origin="layout" path="M -2.29167E-6 3.7037E-6 L -0.29492 -0.00232 " pathEditMode="relative" rAng="0" ptsTypes="AA">
                                      <p:cBhvr>
                                        <p:cTn id="16" dur="2000" fill="hold"/>
                                        <p:tgtEl>
                                          <p:spTgt spid="20">
                                            <p:txEl>
                                              <p:pRg st="0" end="0"/>
                                            </p:txEl>
                                          </p:spTgt>
                                        </p:tgtEl>
                                        <p:attrNameLst>
                                          <p:attrName>ppt_x</p:attrName>
                                          <p:attrName>ppt_y</p:attrName>
                                        </p:attrNameLst>
                                      </p:cBhvr>
                                      <p:rCtr x="-14753" y="-116"/>
                                    </p:animMotion>
                                  </p:childTnLst>
                                </p:cTn>
                              </p:par>
                              <p:par>
                                <p:cTn id="17" presetID="42" presetClass="path" presetSubtype="0" accel="50000" decel="50000" fill="hold" nodeType="withEffect">
                                  <p:stCondLst>
                                    <p:cond delay="0"/>
                                  </p:stCondLst>
                                  <p:childTnLst>
                                    <p:animMotion origin="layout" path="M -2.29167E-6 3.7037E-6 L -0.29492 -0.00232 " pathEditMode="relative" rAng="0" ptsTypes="AA">
                                      <p:cBhvr>
                                        <p:cTn id="18" dur="2000" fill="hold"/>
                                        <p:tgtEl>
                                          <p:spTgt spid="3"/>
                                        </p:tgtEl>
                                        <p:attrNameLst>
                                          <p:attrName>ppt_x</p:attrName>
                                          <p:attrName>ppt_y</p:attrName>
                                        </p:attrNameLst>
                                      </p:cBhvr>
                                      <p:rCtr x="-14753" y="-116"/>
                                    </p:animMotion>
                                  </p:childTnLst>
                                </p:cTn>
                              </p:par>
                            </p:childTnLst>
                          </p:cTn>
                        </p:par>
                        <p:par>
                          <p:cTn id="19" fill="hold">
                            <p:stCondLst>
                              <p:cond delay="2000"/>
                            </p:stCondLst>
                            <p:childTnLst>
                              <p:par>
                                <p:cTn id="20" presetID="10" presetClass="exit" presetSubtype="0" fill="hold" grpId="1" nodeType="afterEffect">
                                  <p:stCondLst>
                                    <p:cond delay="0"/>
                                  </p:stCondLst>
                                  <p:childTnLst>
                                    <p:animEffect transition="out" filter="fade">
                                      <p:cBhvr>
                                        <p:cTn id="21" dur="500"/>
                                        <p:tgtEl>
                                          <p:spTgt spid="25">
                                            <p:txEl>
                                              <p:pRg st="0" end="0"/>
                                            </p:txEl>
                                          </p:spTgt>
                                        </p:tgtEl>
                                      </p:cBhvr>
                                    </p:animEffect>
                                    <p:set>
                                      <p:cBhvr>
                                        <p:cTn id="22" dur="1" fill="hold">
                                          <p:stCondLst>
                                            <p:cond delay="499"/>
                                          </p:stCondLst>
                                        </p:cTn>
                                        <p:tgtEl>
                                          <p:spTgt spid="25">
                                            <p:txEl>
                                              <p:pRg st="0" end="0"/>
                                            </p:txEl>
                                          </p:spTgt>
                                        </p:tgtEl>
                                        <p:attrNameLst>
                                          <p:attrName>style.visibility</p:attrName>
                                        </p:attrNameLst>
                                      </p:cBhvr>
                                      <p:to>
                                        <p:strVal val="hidden"/>
                                      </p:to>
                                    </p:set>
                                  </p:childTnLst>
                                </p:cTn>
                              </p:par>
                            </p:childTnLst>
                          </p:cTn>
                        </p:par>
                        <p:par>
                          <p:cTn id="23" fill="hold">
                            <p:stCondLst>
                              <p:cond delay="2500"/>
                            </p:stCondLst>
                            <p:childTnLst>
                              <p:par>
                                <p:cTn id="24" presetID="10" presetClass="exit" presetSubtype="0" fill="hold" grpId="1" nodeType="afterEffect">
                                  <p:stCondLst>
                                    <p:cond delay="0"/>
                                  </p:stCondLst>
                                  <p:childTnLst>
                                    <p:animEffect transition="out" filter="fade">
                                      <p:cBhvr>
                                        <p:cTn id="25" dur="500"/>
                                        <p:tgtEl>
                                          <p:spTgt spid="25">
                                            <p:txEl>
                                              <p:pRg st="1" end="1"/>
                                            </p:txEl>
                                          </p:spTgt>
                                        </p:tgtEl>
                                      </p:cBhvr>
                                    </p:animEffect>
                                    <p:set>
                                      <p:cBhvr>
                                        <p:cTn id="26" dur="1" fill="hold">
                                          <p:stCondLst>
                                            <p:cond delay="499"/>
                                          </p:stCondLst>
                                        </p:cTn>
                                        <p:tgtEl>
                                          <p:spTgt spid="25">
                                            <p:txEl>
                                              <p:pRg st="1" end="1"/>
                                            </p:txEl>
                                          </p:spTgt>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26"/>
                                        </p:tgtEl>
                                      </p:cBhvr>
                                    </p:animEffect>
                                    <p:set>
                                      <p:cBhvr>
                                        <p:cTn id="29" dur="1" fill="hold">
                                          <p:stCondLst>
                                            <p:cond delay="499"/>
                                          </p:stCondLst>
                                        </p:cTn>
                                        <p:tgtEl>
                                          <p:spTgt spid="26"/>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24"/>
                                        </p:tgtEl>
                                      </p:cBhvr>
                                    </p:animEffect>
                                    <p:set>
                                      <p:cBhvr>
                                        <p:cTn id="32" dur="1" fill="hold">
                                          <p:stCondLst>
                                            <p:cond delay="499"/>
                                          </p:stCondLst>
                                        </p:cTn>
                                        <p:tgtEl>
                                          <p:spTgt spid="24"/>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20">
                                            <p:txEl>
                                              <p:pRg st="0" end="0"/>
                                            </p:txEl>
                                          </p:spTgt>
                                        </p:tgtEl>
                                      </p:cBhvr>
                                    </p:animEffect>
                                    <p:set>
                                      <p:cBhvr>
                                        <p:cTn id="35" dur="1" fill="hold">
                                          <p:stCondLst>
                                            <p:cond delay="499"/>
                                          </p:stCondLst>
                                        </p:cTn>
                                        <p:tgtEl>
                                          <p:spTgt spid="20">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P spid="20" grpId="1" build="p"/>
      <p:bldP spid="25" grpId="0" uiExpand="1" build="p"/>
      <p:bldP spid="25" grpId="1" build="p"/>
      <p:bldP spid="2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olny kształt 10"/>
          <p:cNvSpPr/>
          <p:nvPr/>
        </p:nvSpPr>
        <p:spPr>
          <a:xfrm>
            <a:off x="3516500" y="2826090"/>
            <a:ext cx="2873959" cy="2873959"/>
          </a:xfrm>
          <a:custGeom>
            <a:avLst/>
            <a:gdLst>
              <a:gd name="connsiteX0" fmla="*/ 0 w 2873959"/>
              <a:gd name="connsiteY0" fmla="*/ 1436980 h 2873959"/>
              <a:gd name="connsiteX1" fmla="*/ 1436980 w 2873959"/>
              <a:gd name="connsiteY1" fmla="*/ 0 h 2873959"/>
              <a:gd name="connsiteX2" fmla="*/ 2873960 w 2873959"/>
              <a:gd name="connsiteY2" fmla="*/ 1436980 h 2873959"/>
              <a:gd name="connsiteX3" fmla="*/ 1436980 w 2873959"/>
              <a:gd name="connsiteY3" fmla="*/ 2873960 h 2873959"/>
              <a:gd name="connsiteX4" fmla="*/ 0 w 2873959"/>
              <a:gd name="connsiteY4" fmla="*/ 1436980 h 2873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3959" h="2873959">
                <a:moveTo>
                  <a:pt x="0" y="1436980"/>
                </a:moveTo>
                <a:cubicBezTo>
                  <a:pt x="0" y="643358"/>
                  <a:pt x="643358" y="0"/>
                  <a:pt x="1436980" y="0"/>
                </a:cubicBezTo>
                <a:cubicBezTo>
                  <a:pt x="2230602" y="0"/>
                  <a:pt x="2873960" y="643358"/>
                  <a:pt x="2873960" y="1436980"/>
                </a:cubicBezTo>
                <a:cubicBezTo>
                  <a:pt x="2873960" y="2230602"/>
                  <a:pt x="2230602" y="2873960"/>
                  <a:pt x="1436980" y="2873960"/>
                </a:cubicBezTo>
                <a:cubicBezTo>
                  <a:pt x="643358" y="2873960"/>
                  <a:pt x="0" y="2230602"/>
                  <a:pt x="0" y="1436980"/>
                </a:cubicBezTo>
                <a:close/>
              </a:path>
            </a:pathLst>
          </a:custGeom>
          <a:solidFill>
            <a:schemeClr val="accent1">
              <a:lumMod val="60000"/>
              <a:lumOff val="40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70631" tIns="742440" rIns="878953" bIns="550842" numCol="1" spcCol="1270" anchor="ctr" anchorCtr="0">
            <a:noAutofit/>
          </a:bodyPr>
          <a:lstStyle/>
          <a:p>
            <a:pPr lvl="0" algn="ctr" defTabSz="1066800">
              <a:lnSpc>
                <a:spcPct val="90000"/>
              </a:lnSpc>
              <a:spcBef>
                <a:spcPct val="0"/>
              </a:spcBef>
              <a:spcAft>
                <a:spcPct val="35000"/>
              </a:spcAft>
            </a:pPr>
            <a:r>
              <a:rPr lang="pl-PL" sz="2400" kern="1200" dirty="0" smtClean="0">
                <a:latin typeface="+mj-lt"/>
              </a:rPr>
              <a:t>sprawność cielesna</a:t>
            </a:r>
            <a:endParaRPr lang="pl-PL" sz="2400" kern="1200" dirty="0">
              <a:latin typeface="+mj-lt"/>
            </a:endParaRPr>
          </a:p>
        </p:txBody>
      </p:sp>
      <p:sp>
        <p:nvSpPr>
          <p:cNvPr id="8" name="Tytuł 1"/>
          <p:cNvSpPr>
            <a:spLocks noGrp="1"/>
          </p:cNvSpPr>
          <p:nvPr>
            <p:ph type="title"/>
          </p:nvPr>
        </p:nvSpPr>
        <p:spPr>
          <a:xfrm>
            <a:off x="913795" y="609600"/>
            <a:ext cx="10353761" cy="1326321"/>
          </a:xfrm>
        </p:spPr>
        <p:txBody>
          <a:bodyPr>
            <a:noAutofit/>
          </a:bodyPr>
          <a:lstStyle/>
          <a:p>
            <a:r>
              <a:rPr lang="pl-PL" dirty="0" smtClean="0"/>
              <a:t>Co WIEMY o KONDYCJI fizycznej?</a:t>
            </a:r>
            <a:br>
              <a:rPr lang="pl-PL" dirty="0" smtClean="0"/>
            </a:br>
            <a:r>
              <a:rPr lang="pl-PL" dirty="0" smtClean="0"/>
              <a:t>wiemy czym jest i że zmienia się.</a:t>
            </a:r>
            <a:br>
              <a:rPr lang="pl-PL" dirty="0" smtClean="0"/>
            </a:br>
            <a:r>
              <a:rPr lang="pl-PL" dirty="0" smtClean="0"/>
              <a:t>co jeszcze wiemy?</a:t>
            </a:r>
            <a:endParaRPr lang="pl-PL" dirty="0"/>
          </a:p>
        </p:txBody>
      </p:sp>
      <p:sp>
        <p:nvSpPr>
          <p:cNvPr id="4" name="Symbol zastępczy daty 3"/>
          <p:cNvSpPr>
            <a:spLocks noGrp="1"/>
          </p:cNvSpPr>
          <p:nvPr>
            <p:ph type="dt" sz="half" idx="2"/>
          </p:nvPr>
        </p:nvSpPr>
        <p:spPr/>
        <p:txBody>
          <a:bodyPr/>
          <a:lstStyle/>
          <a:p>
            <a:fld id="{7023FDC5-DF31-41F8-978F-0CC7BC36FD43}" type="datetime4">
              <a:rPr lang="pl-PL" smtClean="0"/>
              <a:pPr/>
              <a:t>22 kwietnia 2017</a:t>
            </a:fld>
            <a:endParaRPr lang="en-US" dirty="0"/>
          </a:p>
        </p:txBody>
      </p:sp>
      <p:sp>
        <p:nvSpPr>
          <p:cNvPr id="5" name="Symbol zastępczy stopki 4"/>
          <p:cNvSpPr>
            <a:spLocks noGrp="1"/>
          </p:cNvSpPr>
          <p:nvPr>
            <p:ph type="ftr" sz="quarter" idx="3"/>
          </p:nvPr>
        </p:nvSpPr>
        <p:spPr/>
        <p:txBody>
          <a:bodyPr/>
          <a:lstStyle/>
          <a:p>
            <a:pPr algn="ctr"/>
            <a:r>
              <a:rPr lang="pl-PL" dirty="0" smtClean="0"/>
              <a:t>dr Janusz Dobosz, Akademia Wychowania Fizycznego Józefa Piłsudskiego w Warszawie</a:t>
            </a:r>
            <a:br>
              <a:rPr lang="pl-PL" dirty="0" smtClean="0"/>
            </a:br>
            <a:r>
              <a:rPr lang="pl-PL" dirty="0" smtClean="0"/>
              <a:t>Narodowe Centrum Badania Kondycji Fizycznej</a:t>
            </a:r>
            <a:endParaRPr lang="en-US" dirty="0"/>
          </a:p>
        </p:txBody>
      </p:sp>
      <p:sp>
        <p:nvSpPr>
          <p:cNvPr id="9" name="Dowolny kształt 8"/>
          <p:cNvSpPr/>
          <p:nvPr/>
        </p:nvSpPr>
        <p:spPr>
          <a:xfrm>
            <a:off x="4553520" y="1029866"/>
            <a:ext cx="2873959" cy="2873959"/>
          </a:xfrm>
          <a:custGeom>
            <a:avLst/>
            <a:gdLst>
              <a:gd name="connsiteX0" fmla="*/ 0 w 2873959"/>
              <a:gd name="connsiteY0" fmla="*/ 1436980 h 2873959"/>
              <a:gd name="connsiteX1" fmla="*/ 1436980 w 2873959"/>
              <a:gd name="connsiteY1" fmla="*/ 0 h 2873959"/>
              <a:gd name="connsiteX2" fmla="*/ 2873960 w 2873959"/>
              <a:gd name="connsiteY2" fmla="*/ 1436980 h 2873959"/>
              <a:gd name="connsiteX3" fmla="*/ 1436980 w 2873959"/>
              <a:gd name="connsiteY3" fmla="*/ 2873960 h 2873959"/>
              <a:gd name="connsiteX4" fmla="*/ 0 w 2873959"/>
              <a:gd name="connsiteY4" fmla="*/ 1436980 h 2873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3959" h="2873959">
                <a:moveTo>
                  <a:pt x="0" y="1436980"/>
                </a:moveTo>
                <a:cubicBezTo>
                  <a:pt x="0" y="643358"/>
                  <a:pt x="643358" y="0"/>
                  <a:pt x="1436980" y="0"/>
                </a:cubicBezTo>
                <a:cubicBezTo>
                  <a:pt x="2230602" y="0"/>
                  <a:pt x="2873960" y="643358"/>
                  <a:pt x="2873960" y="1436980"/>
                </a:cubicBezTo>
                <a:cubicBezTo>
                  <a:pt x="2873960" y="2230602"/>
                  <a:pt x="2230602" y="2873960"/>
                  <a:pt x="1436980" y="2873960"/>
                </a:cubicBezTo>
                <a:cubicBezTo>
                  <a:pt x="643358" y="2873960"/>
                  <a:pt x="0" y="2230602"/>
                  <a:pt x="0" y="1436980"/>
                </a:cubicBezTo>
                <a:close/>
              </a:path>
            </a:pathLst>
          </a:custGeom>
          <a:solidFill>
            <a:schemeClr val="accent2">
              <a:lumMod val="20000"/>
              <a:lumOff val="80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83194" tIns="502943" rIns="383195" bIns="1077735" numCol="1" spcCol="1270" anchor="ctr" anchorCtr="0">
            <a:noAutofit/>
          </a:bodyPr>
          <a:lstStyle/>
          <a:p>
            <a:pPr lvl="0" algn="ctr" defTabSz="1066800">
              <a:lnSpc>
                <a:spcPct val="90000"/>
              </a:lnSpc>
              <a:spcBef>
                <a:spcPct val="0"/>
              </a:spcBef>
              <a:spcAft>
                <a:spcPct val="35000"/>
              </a:spcAft>
            </a:pPr>
            <a:r>
              <a:rPr lang="pl-PL" sz="2400" kern="1200" dirty="0" smtClean="0"/>
              <a:t>poziom </a:t>
            </a:r>
            <a:br>
              <a:rPr lang="pl-PL" sz="2400" kern="1200" dirty="0" smtClean="0"/>
            </a:br>
            <a:r>
              <a:rPr lang="pl-PL" sz="2400" kern="1200" dirty="0" smtClean="0"/>
              <a:t>rozwoju</a:t>
            </a:r>
            <a:br>
              <a:rPr lang="pl-PL" sz="2400" kern="1200" dirty="0" smtClean="0"/>
            </a:br>
            <a:r>
              <a:rPr lang="pl-PL" sz="2400" kern="1200" dirty="0" smtClean="0"/>
              <a:t>fizycznego</a:t>
            </a:r>
            <a:endParaRPr lang="pl-PL" sz="2400" kern="1200" dirty="0"/>
          </a:p>
        </p:txBody>
      </p:sp>
      <p:sp>
        <p:nvSpPr>
          <p:cNvPr id="10" name="Dowolny kształt 9"/>
          <p:cNvSpPr/>
          <p:nvPr/>
        </p:nvSpPr>
        <p:spPr>
          <a:xfrm>
            <a:off x="5590540" y="2826090"/>
            <a:ext cx="2873959" cy="2873959"/>
          </a:xfrm>
          <a:custGeom>
            <a:avLst/>
            <a:gdLst>
              <a:gd name="connsiteX0" fmla="*/ 0 w 2873959"/>
              <a:gd name="connsiteY0" fmla="*/ 1436980 h 2873959"/>
              <a:gd name="connsiteX1" fmla="*/ 1436980 w 2873959"/>
              <a:gd name="connsiteY1" fmla="*/ 0 h 2873959"/>
              <a:gd name="connsiteX2" fmla="*/ 2873960 w 2873959"/>
              <a:gd name="connsiteY2" fmla="*/ 1436980 h 2873959"/>
              <a:gd name="connsiteX3" fmla="*/ 1436980 w 2873959"/>
              <a:gd name="connsiteY3" fmla="*/ 2873960 h 2873959"/>
              <a:gd name="connsiteX4" fmla="*/ 0 w 2873959"/>
              <a:gd name="connsiteY4" fmla="*/ 1436980 h 2873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3959" h="2873959">
                <a:moveTo>
                  <a:pt x="0" y="1436980"/>
                </a:moveTo>
                <a:cubicBezTo>
                  <a:pt x="0" y="643358"/>
                  <a:pt x="643358" y="0"/>
                  <a:pt x="1436980" y="0"/>
                </a:cubicBezTo>
                <a:cubicBezTo>
                  <a:pt x="2230602" y="0"/>
                  <a:pt x="2873960" y="643358"/>
                  <a:pt x="2873960" y="1436980"/>
                </a:cubicBezTo>
                <a:cubicBezTo>
                  <a:pt x="2873960" y="2230602"/>
                  <a:pt x="2230602" y="2873960"/>
                  <a:pt x="1436980" y="2873960"/>
                </a:cubicBezTo>
                <a:cubicBezTo>
                  <a:pt x="643358" y="2873960"/>
                  <a:pt x="0" y="2230602"/>
                  <a:pt x="0" y="1436980"/>
                </a:cubicBezTo>
                <a:close/>
              </a:path>
            </a:pathLst>
          </a:custGeom>
          <a:solidFill>
            <a:srgbClr val="F3AE83">
              <a:alpha val="49804"/>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878953" tIns="742440" rIns="270631" bIns="550842" numCol="1" spcCol="1270" anchor="ctr" anchorCtr="0">
            <a:noAutofit/>
          </a:bodyPr>
          <a:lstStyle/>
          <a:p>
            <a:pPr lvl="0" algn="ctr" defTabSz="1066800">
              <a:lnSpc>
                <a:spcPct val="90000"/>
              </a:lnSpc>
              <a:spcBef>
                <a:spcPct val="0"/>
              </a:spcBef>
              <a:spcAft>
                <a:spcPct val="35000"/>
              </a:spcAft>
            </a:pPr>
            <a:r>
              <a:rPr lang="pl-PL" sz="2400" kern="1200" dirty="0" smtClean="0">
                <a:latin typeface="+mj-lt"/>
              </a:rPr>
              <a:t>wydolność fizyczna</a:t>
            </a:r>
            <a:endParaRPr lang="pl-PL" sz="2400" kern="1200" dirty="0">
              <a:latin typeface="+mj-lt"/>
            </a:endParaRPr>
          </a:p>
        </p:txBody>
      </p:sp>
      <p:sp>
        <p:nvSpPr>
          <p:cNvPr id="15" name="Symbol zastępczy zawartości 2"/>
          <p:cNvSpPr txBox="1">
            <a:spLocks/>
          </p:cNvSpPr>
          <p:nvPr/>
        </p:nvSpPr>
        <p:spPr>
          <a:xfrm>
            <a:off x="8895458" y="2331108"/>
            <a:ext cx="3083182" cy="2979814"/>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263525" indent="-263525">
              <a:buNone/>
            </a:pPr>
            <a:r>
              <a:rPr lang="pl-PL" sz="2800" dirty="0" smtClean="0"/>
              <a:t>Informacja: </a:t>
            </a:r>
            <a:br>
              <a:rPr lang="pl-PL" sz="2800" dirty="0" smtClean="0"/>
            </a:br>
            <a:r>
              <a:rPr lang="pl-PL" sz="2800" dirty="0" smtClean="0"/>
              <a:t>obiektywna, trafna, </a:t>
            </a:r>
            <a:br>
              <a:rPr lang="pl-PL" sz="2800" dirty="0" smtClean="0"/>
            </a:br>
            <a:r>
              <a:rPr lang="pl-PL" sz="2800" dirty="0" smtClean="0"/>
              <a:t>rzetelna, znormalizowana</a:t>
            </a:r>
            <a:endParaRPr lang="pl-PL" sz="800" dirty="0"/>
          </a:p>
        </p:txBody>
      </p:sp>
      <p:sp>
        <p:nvSpPr>
          <p:cNvPr id="12" name="Dowolny kształt 11"/>
          <p:cNvSpPr/>
          <p:nvPr/>
        </p:nvSpPr>
        <p:spPr>
          <a:xfrm>
            <a:off x="4553520" y="1029866"/>
            <a:ext cx="2873959" cy="2873959"/>
          </a:xfrm>
          <a:custGeom>
            <a:avLst/>
            <a:gdLst>
              <a:gd name="connsiteX0" fmla="*/ 0 w 2873959"/>
              <a:gd name="connsiteY0" fmla="*/ 1436980 h 2873959"/>
              <a:gd name="connsiteX1" fmla="*/ 1436980 w 2873959"/>
              <a:gd name="connsiteY1" fmla="*/ 0 h 2873959"/>
              <a:gd name="connsiteX2" fmla="*/ 2873960 w 2873959"/>
              <a:gd name="connsiteY2" fmla="*/ 1436980 h 2873959"/>
              <a:gd name="connsiteX3" fmla="*/ 1436980 w 2873959"/>
              <a:gd name="connsiteY3" fmla="*/ 2873960 h 2873959"/>
              <a:gd name="connsiteX4" fmla="*/ 0 w 2873959"/>
              <a:gd name="connsiteY4" fmla="*/ 1436980 h 2873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3959" h="2873959">
                <a:moveTo>
                  <a:pt x="0" y="1436980"/>
                </a:moveTo>
                <a:cubicBezTo>
                  <a:pt x="0" y="643358"/>
                  <a:pt x="643358" y="0"/>
                  <a:pt x="1436980" y="0"/>
                </a:cubicBezTo>
                <a:cubicBezTo>
                  <a:pt x="2230602" y="0"/>
                  <a:pt x="2873960" y="643358"/>
                  <a:pt x="2873960" y="1436980"/>
                </a:cubicBezTo>
                <a:cubicBezTo>
                  <a:pt x="2873960" y="2230602"/>
                  <a:pt x="2230602" y="2873960"/>
                  <a:pt x="1436980" y="2873960"/>
                </a:cubicBezTo>
                <a:cubicBezTo>
                  <a:pt x="643358" y="2873960"/>
                  <a:pt x="0" y="2230602"/>
                  <a:pt x="0" y="1436980"/>
                </a:cubicBezTo>
                <a:close/>
              </a:path>
            </a:pathLst>
          </a:custGeom>
          <a:solidFill>
            <a:schemeClr val="accent2">
              <a:lumMod val="20000"/>
              <a:lumOff val="8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72000" tIns="756000" rIns="72000" bIns="1077735" numCol="1" spcCol="1270" anchor="ctr" anchorCtr="0">
            <a:noAutofit/>
          </a:bodyPr>
          <a:lstStyle/>
          <a:p>
            <a:pPr lvl="0" algn="ctr" defTabSz="1066800">
              <a:lnSpc>
                <a:spcPct val="90000"/>
              </a:lnSpc>
              <a:spcBef>
                <a:spcPct val="0"/>
              </a:spcBef>
              <a:spcAft>
                <a:spcPct val="35000"/>
              </a:spcAft>
            </a:pPr>
            <a:r>
              <a:rPr lang="pl-PL" sz="2400" kern="1200" dirty="0" smtClean="0">
                <a:solidFill>
                  <a:schemeClr val="bg1"/>
                </a:solidFill>
                <a:latin typeface="+mj-lt"/>
              </a:rPr>
              <a:t>Pomiar </a:t>
            </a:r>
            <a:r>
              <a:rPr lang="pl-PL" sz="2400" kern="1200" dirty="0" err="1" smtClean="0">
                <a:solidFill>
                  <a:schemeClr val="bg1"/>
                </a:solidFill>
                <a:latin typeface="+mj-lt"/>
              </a:rPr>
              <a:t>wys-sokości</a:t>
            </a:r>
            <a:r>
              <a:rPr lang="pl-PL" sz="2400" kern="1200" dirty="0" smtClean="0">
                <a:solidFill>
                  <a:schemeClr val="bg1"/>
                </a:solidFill>
                <a:latin typeface="+mj-lt"/>
              </a:rPr>
              <a:t> i masy ciała, grubości tkanki tłuszcz., określenie wieku rozwojowego…</a:t>
            </a:r>
            <a:endParaRPr lang="pl-PL" sz="2400" kern="1200" dirty="0">
              <a:solidFill>
                <a:schemeClr val="bg1"/>
              </a:solidFill>
              <a:latin typeface="+mj-lt"/>
            </a:endParaRPr>
          </a:p>
        </p:txBody>
      </p:sp>
      <p:sp>
        <p:nvSpPr>
          <p:cNvPr id="13" name="Dowolny kształt 12"/>
          <p:cNvSpPr/>
          <p:nvPr/>
        </p:nvSpPr>
        <p:spPr>
          <a:xfrm>
            <a:off x="3516500" y="2826090"/>
            <a:ext cx="2873959" cy="2873959"/>
          </a:xfrm>
          <a:custGeom>
            <a:avLst/>
            <a:gdLst>
              <a:gd name="connsiteX0" fmla="*/ 0 w 2873959"/>
              <a:gd name="connsiteY0" fmla="*/ 1436980 h 2873959"/>
              <a:gd name="connsiteX1" fmla="*/ 1436980 w 2873959"/>
              <a:gd name="connsiteY1" fmla="*/ 0 h 2873959"/>
              <a:gd name="connsiteX2" fmla="*/ 2873960 w 2873959"/>
              <a:gd name="connsiteY2" fmla="*/ 1436980 h 2873959"/>
              <a:gd name="connsiteX3" fmla="*/ 1436980 w 2873959"/>
              <a:gd name="connsiteY3" fmla="*/ 2873960 h 2873959"/>
              <a:gd name="connsiteX4" fmla="*/ 0 w 2873959"/>
              <a:gd name="connsiteY4" fmla="*/ 1436980 h 2873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3959" h="2873959">
                <a:moveTo>
                  <a:pt x="0" y="1436980"/>
                </a:moveTo>
                <a:cubicBezTo>
                  <a:pt x="0" y="643358"/>
                  <a:pt x="643358" y="0"/>
                  <a:pt x="1436980" y="0"/>
                </a:cubicBezTo>
                <a:cubicBezTo>
                  <a:pt x="2230602" y="0"/>
                  <a:pt x="2873960" y="643358"/>
                  <a:pt x="2873960" y="1436980"/>
                </a:cubicBezTo>
                <a:cubicBezTo>
                  <a:pt x="2873960" y="2230602"/>
                  <a:pt x="2230602" y="2873960"/>
                  <a:pt x="1436980" y="2873960"/>
                </a:cubicBezTo>
                <a:cubicBezTo>
                  <a:pt x="643358" y="2873960"/>
                  <a:pt x="0" y="2230602"/>
                  <a:pt x="0" y="1436980"/>
                </a:cubicBezTo>
                <a:close/>
              </a:path>
            </a:pathLst>
          </a:custGeom>
          <a:solidFill>
            <a:schemeClr val="accent1">
              <a:lumMod val="60000"/>
              <a:lumOff val="4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144000" tIns="324000" rIns="144000" bIns="468000" numCol="1" spcCol="1270" anchor="ctr" anchorCtr="0">
            <a:noAutofit/>
          </a:bodyPr>
          <a:lstStyle/>
          <a:p>
            <a:pPr lvl="0" algn="ctr" defTabSz="1066800">
              <a:lnSpc>
                <a:spcPct val="90000"/>
              </a:lnSpc>
              <a:spcBef>
                <a:spcPct val="0"/>
              </a:spcBef>
              <a:spcAft>
                <a:spcPct val="35000"/>
              </a:spcAft>
            </a:pPr>
            <a:r>
              <a:rPr lang="pl-PL" sz="2400" kern="1200" dirty="0" smtClean="0">
                <a:solidFill>
                  <a:schemeClr val="bg1"/>
                </a:solidFill>
                <a:latin typeface="+mj-lt"/>
              </a:rPr>
              <a:t>testy </a:t>
            </a:r>
            <a:br>
              <a:rPr lang="pl-PL" sz="2400" kern="1200" dirty="0" smtClean="0">
                <a:solidFill>
                  <a:schemeClr val="bg1"/>
                </a:solidFill>
                <a:latin typeface="+mj-lt"/>
              </a:rPr>
            </a:br>
            <a:r>
              <a:rPr lang="pl-PL" sz="2400" kern="1200" dirty="0" smtClean="0">
                <a:solidFill>
                  <a:schemeClr val="bg1"/>
                </a:solidFill>
                <a:latin typeface="+mj-lt"/>
              </a:rPr>
              <a:t>sprawności fizycznej </a:t>
            </a:r>
            <a:r>
              <a:rPr lang="pl-PL" sz="2400" kern="1200" dirty="0" err="1" smtClean="0">
                <a:solidFill>
                  <a:schemeClr val="bg1"/>
                </a:solidFill>
                <a:latin typeface="+mj-lt"/>
              </a:rPr>
              <a:t>Eurofit</a:t>
            </a:r>
            <a:r>
              <a:rPr lang="pl-PL" sz="2400" kern="1200" dirty="0" smtClean="0">
                <a:solidFill>
                  <a:schemeClr val="bg1"/>
                </a:solidFill>
                <a:latin typeface="+mj-lt"/>
              </a:rPr>
              <a:t>, Międzynarodowy,</a:t>
            </a:r>
            <a:br>
              <a:rPr lang="pl-PL" sz="2400" kern="1200" dirty="0" smtClean="0">
                <a:solidFill>
                  <a:schemeClr val="bg1"/>
                </a:solidFill>
                <a:latin typeface="+mj-lt"/>
              </a:rPr>
            </a:br>
            <a:r>
              <a:rPr lang="pl-PL" sz="2400" dirty="0" smtClean="0">
                <a:solidFill>
                  <a:schemeClr val="bg1"/>
                </a:solidFill>
                <a:latin typeface="+mj-lt"/>
              </a:rPr>
              <a:t>ISF </a:t>
            </a:r>
            <a:r>
              <a:rPr lang="pl-PL" sz="2400" dirty="0" err="1" smtClean="0">
                <a:solidFill>
                  <a:schemeClr val="bg1"/>
                </a:solidFill>
                <a:latin typeface="+mj-lt"/>
              </a:rPr>
              <a:t>Zuchory</a:t>
            </a:r>
            <a:r>
              <a:rPr lang="pl-PL" sz="2400" dirty="0" smtClean="0">
                <a:solidFill>
                  <a:schemeClr val="bg1"/>
                </a:solidFill>
                <a:latin typeface="+mj-lt"/>
              </a:rPr>
              <a:t>, inne…</a:t>
            </a:r>
            <a:endParaRPr lang="pl-PL" sz="2400" kern="1200" dirty="0">
              <a:solidFill>
                <a:schemeClr val="bg1"/>
              </a:solidFill>
              <a:latin typeface="+mj-lt"/>
            </a:endParaRPr>
          </a:p>
        </p:txBody>
      </p:sp>
      <p:sp>
        <p:nvSpPr>
          <p:cNvPr id="14" name="Dowolny kształt 13"/>
          <p:cNvSpPr/>
          <p:nvPr/>
        </p:nvSpPr>
        <p:spPr>
          <a:xfrm>
            <a:off x="5590540" y="2826090"/>
            <a:ext cx="2873959" cy="2873959"/>
          </a:xfrm>
          <a:custGeom>
            <a:avLst/>
            <a:gdLst>
              <a:gd name="connsiteX0" fmla="*/ 0 w 2873959"/>
              <a:gd name="connsiteY0" fmla="*/ 1436980 h 2873959"/>
              <a:gd name="connsiteX1" fmla="*/ 1436980 w 2873959"/>
              <a:gd name="connsiteY1" fmla="*/ 0 h 2873959"/>
              <a:gd name="connsiteX2" fmla="*/ 2873960 w 2873959"/>
              <a:gd name="connsiteY2" fmla="*/ 1436980 h 2873959"/>
              <a:gd name="connsiteX3" fmla="*/ 1436980 w 2873959"/>
              <a:gd name="connsiteY3" fmla="*/ 2873960 h 2873959"/>
              <a:gd name="connsiteX4" fmla="*/ 0 w 2873959"/>
              <a:gd name="connsiteY4" fmla="*/ 1436980 h 2873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3959" h="2873959">
                <a:moveTo>
                  <a:pt x="0" y="1436980"/>
                </a:moveTo>
                <a:cubicBezTo>
                  <a:pt x="0" y="643358"/>
                  <a:pt x="643358" y="0"/>
                  <a:pt x="1436980" y="0"/>
                </a:cubicBezTo>
                <a:cubicBezTo>
                  <a:pt x="2230602" y="0"/>
                  <a:pt x="2873960" y="643358"/>
                  <a:pt x="2873960" y="1436980"/>
                </a:cubicBezTo>
                <a:cubicBezTo>
                  <a:pt x="2873960" y="2230602"/>
                  <a:pt x="2230602" y="2873960"/>
                  <a:pt x="1436980" y="2873960"/>
                </a:cubicBezTo>
                <a:cubicBezTo>
                  <a:pt x="643358" y="2873960"/>
                  <a:pt x="0" y="2230602"/>
                  <a:pt x="0" y="1436980"/>
                </a:cubicBezTo>
                <a:close/>
              </a:path>
            </a:pathLst>
          </a:custGeom>
          <a:solidFill>
            <a:srgbClr val="F3AE83"/>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16000" tIns="360000" rIns="216000" bIns="550842" numCol="1" spcCol="1270" anchor="ctr" anchorCtr="0">
            <a:noAutofit/>
          </a:bodyPr>
          <a:lstStyle/>
          <a:p>
            <a:pPr lvl="0" algn="ctr" defTabSz="1066800">
              <a:lnSpc>
                <a:spcPct val="90000"/>
              </a:lnSpc>
              <a:spcBef>
                <a:spcPct val="0"/>
              </a:spcBef>
              <a:spcAft>
                <a:spcPct val="35000"/>
              </a:spcAft>
            </a:pPr>
            <a:r>
              <a:rPr lang="pl-PL" sz="2400" dirty="0" smtClean="0">
                <a:solidFill>
                  <a:schemeClr val="bg1"/>
                </a:solidFill>
                <a:latin typeface="+mj-lt"/>
              </a:rPr>
              <a:t>badania wydolności</a:t>
            </a:r>
            <a:br>
              <a:rPr lang="pl-PL" sz="2400" dirty="0" smtClean="0">
                <a:solidFill>
                  <a:schemeClr val="bg1"/>
                </a:solidFill>
                <a:latin typeface="+mj-lt"/>
              </a:rPr>
            </a:br>
            <a:r>
              <a:rPr lang="pl-PL" sz="2400" dirty="0" smtClean="0">
                <a:solidFill>
                  <a:schemeClr val="bg1"/>
                </a:solidFill>
                <a:latin typeface="+mj-lt"/>
              </a:rPr>
              <a:t>test Coopera, próba </a:t>
            </a:r>
            <a:r>
              <a:rPr lang="pl-PL" sz="2400" dirty="0" err="1" smtClean="0">
                <a:solidFill>
                  <a:schemeClr val="bg1"/>
                </a:solidFill>
                <a:latin typeface="+mj-lt"/>
              </a:rPr>
              <a:t>Astranda</a:t>
            </a:r>
            <a:r>
              <a:rPr lang="pl-PL" sz="2400" dirty="0" smtClean="0">
                <a:solidFill>
                  <a:schemeClr val="bg1"/>
                </a:solidFill>
                <a:latin typeface="+mj-lt"/>
              </a:rPr>
              <a:t>,</a:t>
            </a:r>
            <a:br>
              <a:rPr lang="pl-PL" sz="2400" dirty="0" smtClean="0">
                <a:solidFill>
                  <a:schemeClr val="bg1"/>
                </a:solidFill>
                <a:latin typeface="+mj-lt"/>
              </a:rPr>
            </a:br>
            <a:r>
              <a:rPr lang="pl-PL" sz="2400" dirty="0" smtClean="0">
                <a:solidFill>
                  <a:schemeClr val="bg1"/>
                </a:solidFill>
                <a:latin typeface="+mj-lt"/>
              </a:rPr>
              <a:t>PWC 170</a:t>
            </a:r>
            <a:endParaRPr lang="pl-PL" sz="2400" kern="1200" dirty="0">
              <a:solidFill>
                <a:schemeClr val="bg1"/>
              </a:solidFill>
              <a:latin typeface="+mj-lt"/>
            </a:endParaRPr>
          </a:p>
        </p:txBody>
      </p:sp>
    </p:spTree>
    <p:extLst>
      <p:ext uri="{BB962C8B-B14F-4D97-AF65-F5344CB8AC3E}">
        <p14:creationId xmlns:p14="http://schemas.microsoft.com/office/powerpoint/2010/main" xmlns="" val="1287798567"/>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1000"/>
                                  </p:stCondLst>
                                  <p:childTnLst>
                                    <p:animEffect transition="out" filter="fade">
                                      <p:cBhvr>
                                        <p:cTn id="6" dur="3000"/>
                                        <p:tgtEl>
                                          <p:spTgt spid="8"/>
                                        </p:tgtEl>
                                      </p:cBhvr>
                                    </p:animEffect>
                                    <p:set>
                                      <p:cBhvr>
                                        <p:cTn id="7" dur="1" fill="hold">
                                          <p:stCondLst>
                                            <p:cond delay="2999"/>
                                          </p:stCondLst>
                                        </p:cTn>
                                        <p:tgtEl>
                                          <p:spTgt spid="8"/>
                                        </p:tgtEl>
                                        <p:attrNameLst>
                                          <p:attrName>style.visibility</p:attrName>
                                        </p:attrNameLst>
                                      </p:cBhvr>
                                      <p:to>
                                        <p:strVal val="hidden"/>
                                      </p:to>
                                    </p:set>
                                  </p:childTnLst>
                                </p:cTn>
                              </p:par>
                            </p:childTnLst>
                          </p:cTn>
                        </p:par>
                        <p:par>
                          <p:cTn id="8" fill="hold">
                            <p:stCondLst>
                              <p:cond delay="4000"/>
                            </p:stCondLst>
                            <p:childTnLst>
                              <p:par>
                                <p:cTn id="9" presetID="10" presetClass="entr" presetSubtype="0" fill="hold" grpId="0" nodeType="afterEffect">
                                  <p:stCondLst>
                                    <p:cond delay="8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5300"/>
                            </p:stCondLst>
                            <p:childTnLst>
                              <p:par>
                                <p:cTn id="13" presetID="10" presetClass="entr" presetSubtype="0" fill="hold" grpId="0" nodeType="afterEffect">
                                  <p:stCondLst>
                                    <p:cond delay="50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6300"/>
                            </p:stCondLst>
                            <p:childTnLst>
                              <p:par>
                                <p:cTn id="17" presetID="10" presetClass="entr" presetSubtype="0" fill="hold" grpId="0" nodeType="afterEffect">
                                  <p:stCondLst>
                                    <p:cond delay="50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5">
                                            <p:txEl>
                                              <p:pRg st="0" end="0"/>
                                            </p:txEl>
                                          </p:spTgt>
                                        </p:tgtEl>
                                        <p:attrNameLst>
                                          <p:attrName>style.visibility</p:attrName>
                                        </p:attrNameLst>
                                      </p:cBhvr>
                                      <p:to>
                                        <p:strVal val="visible"/>
                                      </p:to>
                                    </p:set>
                                    <p:animEffect transition="in" filter="fade">
                                      <p:cBhvr>
                                        <p:cTn id="39"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p:bldP spid="9" grpId="0" animBg="1"/>
      <p:bldP spid="10" grpId="0" animBg="1"/>
      <p:bldP spid="15" grpId="0" build="p"/>
      <p:bldP spid="12" grpId="0" animBg="1"/>
      <p:bldP spid="13"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daty 3"/>
          <p:cNvSpPr>
            <a:spLocks noGrp="1"/>
          </p:cNvSpPr>
          <p:nvPr>
            <p:ph type="dt" sz="half" idx="2"/>
          </p:nvPr>
        </p:nvSpPr>
        <p:spPr/>
        <p:txBody>
          <a:bodyPr/>
          <a:lstStyle/>
          <a:p>
            <a:fld id="{7023FDC5-DF31-41F8-978F-0CC7BC36FD43}" type="datetime4">
              <a:rPr lang="pl-PL" smtClean="0"/>
              <a:pPr/>
              <a:t>22 kwietnia 2017</a:t>
            </a:fld>
            <a:endParaRPr lang="en-US" dirty="0"/>
          </a:p>
        </p:txBody>
      </p:sp>
      <p:sp>
        <p:nvSpPr>
          <p:cNvPr id="5" name="Symbol zastępczy stopki 4"/>
          <p:cNvSpPr>
            <a:spLocks noGrp="1"/>
          </p:cNvSpPr>
          <p:nvPr>
            <p:ph type="ftr" sz="quarter" idx="3"/>
          </p:nvPr>
        </p:nvSpPr>
        <p:spPr/>
        <p:txBody>
          <a:bodyPr/>
          <a:lstStyle/>
          <a:p>
            <a:pPr algn="ctr"/>
            <a:r>
              <a:rPr lang="pl-PL" smtClean="0"/>
              <a:t>dr Janusz Dobosz, Akademia Wychowania Fizycznego Józefa Piłsudskiego w Warszawie</a:t>
            </a:r>
            <a:br>
              <a:rPr lang="pl-PL" smtClean="0"/>
            </a:br>
            <a:r>
              <a:rPr lang="pl-PL" smtClean="0"/>
              <a:t>Narodowe Centrum Badania Kondycji Fizycznej</a:t>
            </a:r>
            <a:endParaRPr lang="en-US" dirty="0"/>
          </a:p>
        </p:txBody>
      </p:sp>
      <p:grpSp>
        <p:nvGrpSpPr>
          <p:cNvPr id="6" name="Grupa 5"/>
          <p:cNvGrpSpPr/>
          <p:nvPr/>
        </p:nvGrpSpPr>
        <p:grpSpPr>
          <a:xfrm>
            <a:off x="3263106" y="552059"/>
            <a:ext cx="5386204" cy="5343342"/>
            <a:chOff x="1428231" y="59874"/>
            <a:chExt cx="2873959" cy="2873959"/>
          </a:xfrm>
        </p:grpSpPr>
        <p:sp>
          <p:nvSpPr>
            <p:cNvPr id="7" name="Elipsa 6"/>
            <p:cNvSpPr/>
            <p:nvPr/>
          </p:nvSpPr>
          <p:spPr>
            <a:xfrm>
              <a:off x="1428231" y="59874"/>
              <a:ext cx="2873959" cy="2873959"/>
            </a:xfrm>
            <a:prstGeom prst="ellipse">
              <a:avLst/>
            </a:prstGeom>
            <a:solidFill>
              <a:schemeClr val="tx2">
                <a:lumMod val="75000"/>
                <a:alpha val="79000"/>
              </a:scheme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8" name="Elipsa 4"/>
            <p:cNvSpPr/>
            <p:nvPr/>
          </p:nvSpPr>
          <p:spPr>
            <a:xfrm>
              <a:off x="1428232" y="562817"/>
              <a:ext cx="2873958" cy="1293281"/>
            </a:xfrm>
            <a:prstGeom prst="rect">
              <a:avLst/>
            </a:prstGeom>
            <a:ln>
              <a:noFill/>
            </a:ln>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pl-PL" sz="3600" b="1" spc="50" dirty="0" smtClean="0">
                <a:solidFill>
                  <a:srgbClr val="FFFF00"/>
                </a:solidFill>
              </a:endParaRPr>
            </a:p>
            <a:p>
              <a:pPr lvl="0" algn="ctr" defTabSz="1066800">
                <a:lnSpc>
                  <a:spcPct val="90000"/>
                </a:lnSpc>
                <a:spcBef>
                  <a:spcPct val="0"/>
                </a:spcBef>
                <a:spcAft>
                  <a:spcPct val="35000"/>
                </a:spcAft>
              </a:pPr>
              <a:r>
                <a:rPr lang="pl-PL" sz="5400" b="1" spc="50" dirty="0" smtClean="0">
                  <a:solidFill>
                    <a:srgbClr val="FFFF00"/>
                  </a:solidFill>
                  <a:latin typeface="+mj-lt"/>
                </a:rPr>
                <a:t>poćwiczymy</a:t>
              </a:r>
              <a:endParaRPr lang="pl-PL" sz="5400" b="1" kern="1200" spc="50" dirty="0">
                <a:solidFill>
                  <a:srgbClr val="FFFF00"/>
                </a:solidFill>
                <a:latin typeface="+mj-lt"/>
              </a:endParaRPr>
            </a:p>
          </p:txBody>
        </p:sp>
      </p:grpSp>
    </p:spTree>
    <p:extLst>
      <p:ext uri="{BB962C8B-B14F-4D97-AF65-F5344CB8AC3E}">
        <p14:creationId xmlns:p14="http://schemas.microsoft.com/office/powerpoint/2010/main" xmlns="" val="263449819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ymbol zastępczy daty 7"/>
          <p:cNvSpPr>
            <a:spLocks noGrp="1"/>
          </p:cNvSpPr>
          <p:nvPr>
            <p:ph type="dt" sz="half" idx="2"/>
          </p:nvPr>
        </p:nvSpPr>
        <p:spPr/>
        <p:txBody>
          <a:bodyPr/>
          <a:lstStyle/>
          <a:p>
            <a:fld id="{545DA2D1-C483-4C9D-A92F-A9D55203CF48}" type="datetime4">
              <a:rPr lang="pl-PL" smtClean="0"/>
              <a:pPr/>
              <a:t>22 kwietnia 2017</a:t>
            </a:fld>
            <a:endParaRPr lang="en-US" dirty="0"/>
          </a:p>
        </p:txBody>
      </p:sp>
      <p:sp>
        <p:nvSpPr>
          <p:cNvPr id="9" name="Symbol zastępczy stopki 8"/>
          <p:cNvSpPr>
            <a:spLocks noGrp="1"/>
          </p:cNvSpPr>
          <p:nvPr>
            <p:ph type="ftr" sz="quarter" idx="23"/>
          </p:nvPr>
        </p:nvSpPr>
        <p:spPr/>
        <p:txBody>
          <a:bodyPr/>
          <a:lstStyle/>
          <a:p>
            <a:pPr algn="ctr"/>
            <a:r>
              <a:rPr lang="pl-PL" dirty="0" smtClean="0"/>
              <a:t>dr Janusz Dobosz, Akademia Wychowania Fizycznego Józefa Piłsudskiego w Warszawie</a:t>
            </a:r>
            <a:br>
              <a:rPr lang="pl-PL" dirty="0" smtClean="0"/>
            </a:br>
            <a:r>
              <a:rPr lang="pl-PL" dirty="0" smtClean="0"/>
              <a:t>Narodowe Centrum Badania Kondycji Fizycznej</a:t>
            </a:r>
            <a:endParaRPr lang="en-US" dirty="0"/>
          </a:p>
        </p:txBody>
      </p:sp>
      <p:sp>
        <p:nvSpPr>
          <p:cNvPr id="20" name="Symbol zastępczy tekstu 10"/>
          <p:cNvSpPr>
            <a:spLocks noGrp="1"/>
          </p:cNvSpPr>
          <p:nvPr>
            <p:ph type="body" idx="1"/>
          </p:nvPr>
        </p:nvSpPr>
        <p:spPr>
          <a:xfrm>
            <a:off x="913795" y="4195899"/>
            <a:ext cx="3298955" cy="576262"/>
          </a:xfrm>
        </p:spPr>
        <p:txBody>
          <a:bodyPr/>
          <a:lstStyle/>
          <a:p>
            <a:r>
              <a:rPr lang="pl-PL" sz="2800" dirty="0" smtClean="0"/>
              <a:t>ocena</a:t>
            </a:r>
            <a:endParaRPr lang="pl-PL" sz="2800" dirty="0"/>
          </a:p>
        </p:txBody>
      </p:sp>
      <p:pic>
        <p:nvPicPr>
          <p:cNvPr id="24" name="Symbol zastępczy obrazu 20"/>
          <p:cNvPicPr>
            <a:picLocks noGrp="1" noChangeAspect="1"/>
          </p:cNvPicPr>
          <p:nvPr>
            <p:ph type="pic" idx="15"/>
          </p:nvPr>
        </p:nvPicPr>
        <p:blipFill>
          <a:blip r:embed="rId2">
            <a:extLst>
              <a:ext uri="{28A0092B-C50C-407E-A947-70E740481C1C}">
                <a14:useLocalDpi xmlns:a14="http://schemas.microsoft.com/office/drawing/2010/main" xmlns="" val="0"/>
              </a:ext>
            </a:extLst>
          </a:blip>
          <a:srcRect t="7498" b="7498"/>
          <a:stretch>
            <a:fillRect/>
          </a:stretch>
        </p:blipFill>
        <p:spPr>
          <a:xfrm>
            <a:off x="1092020" y="2298987"/>
            <a:ext cx="2940050" cy="1524000"/>
          </a:xfrm>
        </p:spPr>
      </p:pic>
      <p:sp>
        <p:nvSpPr>
          <p:cNvPr id="25" name="Symbol zastępczy tekstu 11"/>
          <p:cNvSpPr>
            <a:spLocks noGrp="1"/>
          </p:cNvSpPr>
          <p:nvPr>
            <p:ph type="body" sz="quarter" idx="3"/>
          </p:nvPr>
        </p:nvSpPr>
        <p:spPr>
          <a:xfrm>
            <a:off x="4442701" y="4195898"/>
            <a:ext cx="3298983" cy="1117781"/>
          </a:xfrm>
        </p:spPr>
        <p:txBody>
          <a:bodyPr/>
          <a:lstStyle/>
          <a:p>
            <a:r>
              <a:rPr lang="pl-PL" sz="2800" dirty="0" smtClean="0"/>
              <a:t>sprawność fizyczna</a:t>
            </a:r>
          </a:p>
          <a:p>
            <a:r>
              <a:rPr lang="pl-PL" sz="2800" dirty="0"/>
              <a:t>k</a:t>
            </a:r>
            <a:r>
              <a:rPr lang="pl-PL" sz="2800" dirty="0" smtClean="0"/>
              <a:t>ondycja fizyczna</a:t>
            </a:r>
            <a:endParaRPr lang="pl-PL" sz="2800" dirty="0"/>
          </a:p>
        </p:txBody>
      </p:sp>
      <p:pic>
        <p:nvPicPr>
          <p:cNvPr id="26" name="Symbol zastępczy obrazu 21"/>
          <p:cNvPicPr>
            <a:picLocks noGrp="1" noChangeAspect="1"/>
          </p:cNvPicPr>
          <p:nvPr>
            <p:ph type="pic" idx="21"/>
          </p:nvPr>
        </p:nvPicPr>
        <p:blipFill>
          <a:blip r:embed="rId3">
            <a:extLst>
              <a:ext uri="{28A0092B-C50C-407E-A947-70E740481C1C}">
                <a14:useLocalDpi xmlns:a14="http://schemas.microsoft.com/office/drawing/2010/main" xmlns="" val="0"/>
              </a:ext>
            </a:extLst>
          </a:blip>
          <a:srcRect t="10934" b="10934"/>
          <a:stretch>
            <a:fillRect/>
          </a:stretch>
        </p:blipFill>
        <p:spPr>
          <a:xfrm>
            <a:off x="4568996" y="2298987"/>
            <a:ext cx="2930525" cy="1524000"/>
          </a:xfrm>
        </p:spPr>
      </p:pic>
      <p:sp>
        <p:nvSpPr>
          <p:cNvPr id="27" name="Symbol zastępczy tekstu 12"/>
          <p:cNvSpPr>
            <a:spLocks noGrp="1"/>
          </p:cNvSpPr>
          <p:nvPr>
            <p:ph type="body" sz="quarter" idx="13"/>
          </p:nvPr>
        </p:nvSpPr>
        <p:spPr>
          <a:xfrm>
            <a:off x="7973423" y="4195899"/>
            <a:ext cx="3289900" cy="576262"/>
          </a:xfrm>
        </p:spPr>
        <p:txBody>
          <a:bodyPr/>
          <a:lstStyle/>
          <a:p>
            <a:r>
              <a:rPr lang="pl-PL" sz="2800" dirty="0" smtClean="0"/>
              <a:t>pomiar</a:t>
            </a:r>
            <a:endParaRPr lang="pl-PL" dirty="0"/>
          </a:p>
        </p:txBody>
      </p:sp>
      <p:pic>
        <p:nvPicPr>
          <p:cNvPr id="3" name="Symbol zastępczy obrazu 2"/>
          <p:cNvPicPr>
            <a:picLocks noGrp="1" noChangeAspect="1"/>
          </p:cNvPicPr>
          <p:nvPr>
            <p:ph type="pic" idx="22"/>
          </p:nvPr>
        </p:nvPicPr>
        <p:blipFill>
          <a:blip r:embed="rId4">
            <a:extLst>
              <a:ext uri="{28A0092B-C50C-407E-A947-70E740481C1C}">
                <a14:useLocalDpi xmlns:a14="http://schemas.microsoft.com/office/drawing/2010/main" xmlns="" val="0"/>
              </a:ext>
            </a:extLst>
          </a:blip>
          <a:srcRect t="6231" b="6231"/>
          <a:stretch>
            <a:fillRect/>
          </a:stretch>
        </p:blipFill>
        <p:spPr/>
      </p:pic>
    </p:spTree>
    <p:extLst>
      <p:ext uri="{BB962C8B-B14F-4D97-AF65-F5344CB8AC3E}">
        <p14:creationId xmlns:p14="http://schemas.microsoft.com/office/powerpoint/2010/main" xmlns="" val="174392781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advClick="0" advTm="3000">
        <p15:prstTrans prst="wind" invX="1"/>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3.75E-6 3.7037E-6 L 0.28437 0.00092 " pathEditMode="relative" rAng="0" ptsTypes="AA">
                                      <p:cBhvr>
                                        <p:cTn id="6" dur="2000" fill="hold"/>
                                        <p:tgtEl>
                                          <p:spTgt spid="24"/>
                                        </p:tgtEl>
                                        <p:attrNameLst>
                                          <p:attrName>ppt_x</p:attrName>
                                          <p:attrName>ppt_y</p:attrName>
                                        </p:attrNameLst>
                                      </p:cBhvr>
                                      <p:rCtr x="14219" y="46"/>
                                    </p:animMotion>
                                  </p:childTnLst>
                                </p:cTn>
                              </p:par>
                              <p:par>
                                <p:cTn id="7" presetID="42" presetClass="path" presetSubtype="0" accel="50000" decel="50000" fill="hold" grpId="0" nodeType="withEffect">
                                  <p:stCondLst>
                                    <p:cond delay="0"/>
                                  </p:stCondLst>
                                  <p:childTnLst>
                                    <p:animMotion origin="layout" path="M 3.75E-6 3.7037E-6 L 0.28437 0.00092 " pathEditMode="relative" rAng="0" ptsTypes="AA">
                                      <p:cBhvr>
                                        <p:cTn id="8" dur="2000" fill="hold"/>
                                        <p:tgtEl>
                                          <p:spTgt spid="20">
                                            <p:txEl>
                                              <p:pRg st="0" end="0"/>
                                            </p:txEl>
                                          </p:spTgt>
                                        </p:tgtEl>
                                        <p:attrNameLst>
                                          <p:attrName>ppt_x</p:attrName>
                                          <p:attrName>ppt_y</p:attrName>
                                        </p:attrNameLst>
                                      </p:cBhvr>
                                      <p:rCtr x="14219" y="46"/>
                                    </p:animMotion>
                                  </p:childTnLst>
                                </p:cTn>
                              </p:par>
                              <p:par>
                                <p:cTn id="9" presetID="42" presetClass="path" presetSubtype="0" accel="50000" decel="50000" fill="hold" grpId="0" nodeType="withEffect">
                                  <p:stCondLst>
                                    <p:cond delay="0"/>
                                  </p:stCondLst>
                                  <p:childTnLst>
                                    <p:animMotion origin="layout" path="M 4.58333E-6 1.11022E-16 L 0.28437 0.00093 " pathEditMode="relative" rAng="0" ptsTypes="AA">
                                      <p:cBhvr>
                                        <p:cTn id="10" dur="2000" fill="hold"/>
                                        <p:tgtEl>
                                          <p:spTgt spid="25">
                                            <p:txEl>
                                              <p:pRg st="0" end="0"/>
                                            </p:txEl>
                                          </p:spTgt>
                                        </p:tgtEl>
                                        <p:attrNameLst>
                                          <p:attrName>ppt_x</p:attrName>
                                          <p:attrName>ppt_y</p:attrName>
                                        </p:attrNameLst>
                                      </p:cBhvr>
                                      <p:rCtr x="14219" y="46"/>
                                    </p:animMotion>
                                  </p:childTnLst>
                                </p:cTn>
                              </p:par>
                              <p:par>
                                <p:cTn id="11" presetID="42" presetClass="path" presetSubtype="0" accel="50000" decel="50000" fill="hold" grpId="0" nodeType="withEffect">
                                  <p:stCondLst>
                                    <p:cond delay="0"/>
                                  </p:stCondLst>
                                  <p:childTnLst>
                                    <p:animMotion origin="layout" path="M 4.58333E-6 2.22222E-6 L 0.28437 0.00092 " pathEditMode="relative" rAng="0" ptsTypes="AA">
                                      <p:cBhvr>
                                        <p:cTn id="12" dur="2000" fill="hold"/>
                                        <p:tgtEl>
                                          <p:spTgt spid="25">
                                            <p:txEl>
                                              <p:pRg st="1" end="1"/>
                                            </p:txEl>
                                          </p:spTgt>
                                        </p:tgtEl>
                                        <p:attrNameLst>
                                          <p:attrName>ppt_x</p:attrName>
                                          <p:attrName>ppt_y</p:attrName>
                                        </p:attrNameLst>
                                      </p:cBhvr>
                                      <p:rCtr x="14219" y="46"/>
                                    </p:animMotion>
                                  </p:childTnLst>
                                </p:cTn>
                              </p:par>
                              <p:par>
                                <p:cTn id="13" presetID="42" presetClass="path" presetSubtype="0" accel="50000" decel="50000" fill="hold" nodeType="withEffect">
                                  <p:stCondLst>
                                    <p:cond delay="0"/>
                                  </p:stCondLst>
                                  <p:childTnLst>
                                    <p:animMotion origin="layout" path="M 3.75E-6 3.7037E-6 L 0.28437 0.00092 " pathEditMode="relative" rAng="0" ptsTypes="AA">
                                      <p:cBhvr>
                                        <p:cTn id="14" dur="2000" fill="hold"/>
                                        <p:tgtEl>
                                          <p:spTgt spid="26"/>
                                        </p:tgtEl>
                                        <p:attrNameLst>
                                          <p:attrName>ppt_x</p:attrName>
                                          <p:attrName>ppt_y</p:attrName>
                                        </p:attrNameLst>
                                      </p:cBhvr>
                                      <p:rCtr x="14219" y="46"/>
                                    </p:animMotion>
                                  </p:childTnLst>
                                </p:cTn>
                              </p:par>
                              <p:par>
                                <p:cTn id="15" presetID="42" presetClass="path" presetSubtype="0" accel="50000" decel="50000" fill="hold" grpId="0" nodeType="withEffect">
                                  <p:stCondLst>
                                    <p:cond delay="0"/>
                                  </p:stCondLst>
                                  <p:childTnLst>
                                    <p:animMotion origin="layout" path="M 3.75E-6 3.7037E-6 L 0.28437 0.00092 " pathEditMode="relative" rAng="0" ptsTypes="AA">
                                      <p:cBhvr>
                                        <p:cTn id="16" dur="2000" fill="hold"/>
                                        <p:tgtEl>
                                          <p:spTgt spid="27">
                                            <p:txEl>
                                              <p:pRg st="0" end="0"/>
                                            </p:txEl>
                                          </p:spTgt>
                                        </p:tgtEl>
                                        <p:attrNameLst>
                                          <p:attrName>ppt_x</p:attrName>
                                          <p:attrName>ppt_y</p:attrName>
                                        </p:attrNameLst>
                                      </p:cBhvr>
                                      <p:rCtr x="14219" y="46"/>
                                    </p:animMotion>
                                  </p:childTnLst>
                                </p:cTn>
                              </p:par>
                              <p:par>
                                <p:cTn id="17" presetID="42" presetClass="path" presetSubtype="0" accel="50000" decel="50000" fill="hold" nodeType="withEffect">
                                  <p:stCondLst>
                                    <p:cond delay="0"/>
                                  </p:stCondLst>
                                  <p:childTnLst>
                                    <p:animMotion origin="layout" path="M 3.75E-6 3.7037E-6 L 0.28437 0.00092 " pathEditMode="relative" rAng="0" ptsTypes="AA">
                                      <p:cBhvr>
                                        <p:cTn id="18" dur="2000" fill="hold"/>
                                        <p:tgtEl>
                                          <p:spTgt spid="3"/>
                                        </p:tgtEl>
                                        <p:attrNameLst>
                                          <p:attrName>ppt_x</p:attrName>
                                          <p:attrName>ppt_y</p:attrName>
                                        </p:attrNameLst>
                                      </p:cBhvr>
                                      <p:rCtr x="14219" y="46"/>
                                    </p:animMotion>
                                  </p:childTnLst>
                                </p:cTn>
                              </p:par>
                            </p:childTnLst>
                          </p:cTn>
                        </p:par>
                        <p:par>
                          <p:cTn id="19" fill="hold">
                            <p:stCondLst>
                              <p:cond delay="2000"/>
                            </p:stCondLst>
                            <p:childTnLst>
                              <p:par>
                                <p:cTn id="20" presetID="10" presetClass="exit" presetSubtype="0" fill="hold" grpId="1" nodeType="afterEffect">
                                  <p:stCondLst>
                                    <p:cond delay="0"/>
                                  </p:stCondLst>
                                  <p:childTnLst>
                                    <p:animEffect transition="out" filter="fade">
                                      <p:cBhvr>
                                        <p:cTn id="21" dur="500"/>
                                        <p:tgtEl>
                                          <p:spTgt spid="25">
                                            <p:txEl>
                                              <p:pRg st="0" end="0"/>
                                            </p:txEl>
                                          </p:spTgt>
                                        </p:tgtEl>
                                      </p:cBhvr>
                                    </p:animEffect>
                                    <p:set>
                                      <p:cBhvr>
                                        <p:cTn id="22" dur="1" fill="hold">
                                          <p:stCondLst>
                                            <p:cond delay="499"/>
                                          </p:stCondLst>
                                        </p:cTn>
                                        <p:tgtEl>
                                          <p:spTgt spid="25">
                                            <p:txEl>
                                              <p:pRg st="0" end="0"/>
                                            </p:txEl>
                                          </p:spTgt>
                                        </p:tgtEl>
                                        <p:attrNameLst>
                                          <p:attrName>style.visibility</p:attrName>
                                        </p:attrNameLst>
                                      </p:cBhvr>
                                      <p:to>
                                        <p:strVal val="hidden"/>
                                      </p:to>
                                    </p:set>
                                  </p:childTnLst>
                                </p:cTn>
                              </p:par>
                            </p:childTnLst>
                          </p:cTn>
                        </p:par>
                        <p:par>
                          <p:cTn id="23" fill="hold">
                            <p:stCondLst>
                              <p:cond delay="2500"/>
                            </p:stCondLst>
                            <p:childTnLst>
                              <p:par>
                                <p:cTn id="24" presetID="10" presetClass="exit" presetSubtype="0" fill="hold" grpId="1" nodeType="afterEffect">
                                  <p:stCondLst>
                                    <p:cond delay="0"/>
                                  </p:stCondLst>
                                  <p:childTnLst>
                                    <p:animEffect transition="out" filter="fade">
                                      <p:cBhvr>
                                        <p:cTn id="25" dur="500"/>
                                        <p:tgtEl>
                                          <p:spTgt spid="25">
                                            <p:txEl>
                                              <p:pRg st="1" end="1"/>
                                            </p:txEl>
                                          </p:spTgt>
                                        </p:tgtEl>
                                      </p:cBhvr>
                                    </p:animEffect>
                                    <p:set>
                                      <p:cBhvr>
                                        <p:cTn id="26" dur="1" fill="hold">
                                          <p:stCondLst>
                                            <p:cond delay="499"/>
                                          </p:stCondLst>
                                        </p:cTn>
                                        <p:tgtEl>
                                          <p:spTgt spid="25">
                                            <p:txEl>
                                              <p:pRg st="1" end="1"/>
                                            </p:txEl>
                                          </p:spTgt>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26"/>
                                        </p:tgtEl>
                                      </p:cBhvr>
                                    </p:animEffect>
                                    <p:set>
                                      <p:cBhvr>
                                        <p:cTn id="29" dur="1" fill="hold">
                                          <p:stCondLst>
                                            <p:cond delay="499"/>
                                          </p:stCondLst>
                                        </p:cTn>
                                        <p:tgtEl>
                                          <p:spTgt spid="26"/>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27">
                                            <p:txEl>
                                              <p:pRg st="0" end="0"/>
                                            </p:txEl>
                                          </p:spTgt>
                                        </p:tgtEl>
                                      </p:cBhvr>
                                    </p:animEffect>
                                    <p:set>
                                      <p:cBhvr>
                                        <p:cTn id="32" dur="1" fill="hold">
                                          <p:stCondLst>
                                            <p:cond delay="499"/>
                                          </p:stCondLst>
                                        </p:cTn>
                                        <p:tgtEl>
                                          <p:spTgt spid="27">
                                            <p:txEl>
                                              <p:pRg st="0" end="0"/>
                                            </p:txEl>
                                          </p:spTgt>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3"/>
                                        </p:tgtEl>
                                      </p:cBhvr>
                                    </p:animEffect>
                                    <p:set>
                                      <p:cBhvr>
                                        <p:cTn id="35"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P spid="25" grpId="0" uiExpand="1" build="p"/>
      <p:bldP spid="25" grpId="1" build="p"/>
      <p:bldP spid="27" grpId="0" build="p"/>
      <p:bldP spid="27" grpI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daty 3"/>
          <p:cNvSpPr>
            <a:spLocks noGrp="1"/>
          </p:cNvSpPr>
          <p:nvPr>
            <p:ph type="dt" sz="half" idx="2"/>
          </p:nvPr>
        </p:nvSpPr>
        <p:spPr/>
        <p:txBody>
          <a:bodyPr/>
          <a:lstStyle/>
          <a:p>
            <a:fld id="{7023FDC5-DF31-41F8-978F-0CC7BC36FD43}" type="datetime4">
              <a:rPr lang="pl-PL" smtClean="0"/>
              <a:pPr/>
              <a:t>22 kwietnia 2017</a:t>
            </a:fld>
            <a:endParaRPr lang="en-US" dirty="0"/>
          </a:p>
        </p:txBody>
      </p:sp>
      <p:sp>
        <p:nvSpPr>
          <p:cNvPr id="5" name="Symbol zastępczy stopki 4"/>
          <p:cNvSpPr>
            <a:spLocks noGrp="1"/>
          </p:cNvSpPr>
          <p:nvPr>
            <p:ph type="ftr" sz="quarter" idx="3"/>
          </p:nvPr>
        </p:nvSpPr>
        <p:spPr/>
        <p:txBody>
          <a:bodyPr/>
          <a:lstStyle/>
          <a:p>
            <a:pPr algn="ctr"/>
            <a:r>
              <a:rPr lang="pl-PL" dirty="0" smtClean="0"/>
              <a:t>dr Janusz Dobosz, Akademia Wychowania Fizycznego Józefa Piłsudskiego w Warszawie</a:t>
            </a:r>
            <a:br>
              <a:rPr lang="pl-PL" dirty="0" smtClean="0"/>
            </a:br>
            <a:r>
              <a:rPr lang="pl-PL" dirty="0" smtClean="0"/>
              <a:t>Narodowe Centrum Badania Kondycji Fizycznej</a:t>
            </a:r>
            <a:endParaRPr lang="en-US" dirty="0"/>
          </a:p>
        </p:txBody>
      </p:sp>
      <p:pic>
        <p:nvPicPr>
          <p:cNvPr id="6" name="Obraz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310063" y="1724025"/>
            <a:ext cx="3571875" cy="3409950"/>
          </a:xfrm>
          <a:prstGeom prst="rect">
            <a:avLst/>
          </a:prstGeom>
        </p:spPr>
      </p:pic>
      <p:pic>
        <p:nvPicPr>
          <p:cNvPr id="9" name="Obraz 8"/>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338638" y="819150"/>
            <a:ext cx="3514725" cy="5219700"/>
          </a:xfrm>
          <a:prstGeom prst="rect">
            <a:avLst/>
          </a:prstGeom>
        </p:spPr>
      </p:pic>
      <p:sp>
        <p:nvSpPr>
          <p:cNvPr id="10" name="Symbol zastępczy zawartości 2"/>
          <p:cNvSpPr>
            <a:spLocks noGrp="1"/>
          </p:cNvSpPr>
          <p:nvPr>
            <p:ph idx="1"/>
          </p:nvPr>
        </p:nvSpPr>
        <p:spPr>
          <a:xfrm>
            <a:off x="4146996" y="4916732"/>
            <a:ext cx="3347118" cy="1439616"/>
          </a:xfrm>
        </p:spPr>
        <p:txBody>
          <a:bodyPr/>
          <a:lstStyle/>
          <a:p>
            <a:pPr marL="0" indent="0">
              <a:buNone/>
            </a:pPr>
            <a:r>
              <a:rPr lang="pl-PL" sz="7200" dirty="0" smtClean="0"/>
              <a:t>145 cm</a:t>
            </a:r>
            <a:endParaRPr lang="pl-PL" dirty="0"/>
          </a:p>
        </p:txBody>
      </p:sp>
      <p:sp>
        <p:nvSpPr>
          <p:cNvPr id="11" name="Symbol zastępczy zawartości 2"/>
          <p:cNvSpPr txBox="1">
            <a:spLocks/>
          </p:cNvSpPr>
          <p:nvPr/>
        </p:nvSpPr>
        <p:spPr>
          <a:xfrm>
            <a:off x="7950899" y="4918764"/>
            <a:ext cx="2100280" cy="1289248"/>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a:buFont typeface="Arial" panose="020B0604020202020204" pitchFamily="34" charset="0"/>
              <a:buNone/>
            </a:pPr>
            <a:r>
              <a:rPr lang="pl-PL" sz="7200" dirty="0" smtClean="0"/>
              <a:t>20 s</a:t>
            </a:r>
            <a:endParaRPr lang="pl-PL" dirty="0"/>
          </a:p>
        </p:txBody>
      </p:sp>
      <p:sp>
        <p:nvSpPr>
          <p:cNvPr id="12" name="Symbol zastępczy zawartości 2"/>
          <p:cNvSpPr txBox="1">
            <a:spLocks/>
          </p:cNvSpPr>
          <p:nvPr/>
        </p:nvSpPr>
        <p:spPr>
          <a:xfrm>
            <a:off x="3741738" y="3867839"/>
            <a:ext cx="2100280" cy="1289248"/>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a:buFont typeface="Arial" panose="020B0604020202020204" pitchFamily="34" charset="0"/>
              <a:buNone/>
            </a:pPr>
            <a:r>
              <a:rPr lang="pl-PL" sz="7200" dirty="0" smtClean="0"/>
              <a:t>&lt;?&gt;</a:t>
            </a:r>
            <a:endParaRPr lang="pl-PL" dirty="0"/>
          </a:p>
        </p:txBody>
      </p:sp>
      <p:sp>
        <p:nvSpPr>
          <p:cNvPr id="14" name="Symbol zastępczy zawartości 2"/>
          <p:cNvSpPr txBox="1">
            <a:spLocks/>
          </p:cNvSpPr>
          <p:nvPr/>
        </p:nvSpPr>
        <p:spPr>
          <a:xfrm>
            <a:off x="3513553" y="3822846"/>
            <a:ext cx="2100280" cy="1289248"/>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a:buFont typeface="Arial" panose="020B0604020202020204" pitchFamily="34" charset="0"/>
              <a:buNone/>
            </a:pPr>
            <a:r>
              <a:rPr lang="pl-PL" sz="7200" dirty="0" smtClean="0"/>
              <a:t>?</a:t>
            </a:r>
            <a:endParaRPr lang="pl-PL" dirty="0"/>
          </a:p>
        </p:txBody>
      </p:sp>
      <p:sp>
        <p:nvSpPr>
          <p:cNvPr id="15" name="Symbol zastępczy zawartości 2"/>
          <p:cNvSpPr txBox="1">
            <a:spLocks/>
          </p:cNvSpPr>
          <p:nvPr/>
        </p:nvSpPr>
        <p:spPr>
          <a:xfrm>
            <a:off x="7400123" y="3822846"/>
            <a:ext cx="2100280" cy="1289248"/>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a:buFont typeface="Arial" panose="020B0604020202020204" pitchFamily="34" charset="0"/>
              <a:buNone/>
            </a:pPr>
            <a:r>
              <a:rPr lang="pl-PL" sz="7200" dirty="0" smtClean="0"/>
              <a:t>?</a:t>
            </a:r>
            <a:endParaRPr lang="pl-PL" dirty="0"/>
          </a:p>
        </p:txBody>
      </p:sp>
    </p:spTree>
    <p:extLst>
      <p:ext uri="{BB962C8B-B14F-4D97-AF65-F5344CB8AC3E}">
        <p14:creationId xmlns:p14="http://schemas.microsoft.com/office/powerpoint/2010/main" xmlns="" val="108534852"/>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path" presetSubtype="0" accel="50000" decel="50000" fill="hold" nodeType="clickEffect">
                                  <p:stCondLst>
                                    <p:cond delay="0"/>
                                  </p:stCondLst>
                                  <p:childTnLst>
                                    <p:animMotion origin="layout" path="M 0 0 L -0.30404 -0.15162 " pathEditMode="relative" rAng="0" ptsTypes="AA">
                                      <p:cBhvr>
                                        <p:cTn id="15" dur="2000" fill="hold"/>
                                        <p:tgtEl>
                                          <p:spTgt spid="6"/>
                                        </p:tgtEl>
                                        <p:attrNameLst>
                                          <p:attrName>ppt_x</p:attrName>
                                          <p:attrName>ppt_y</p:attrName>
                                        </p:attrNameLst>
                                      </p:cBhvr>
                                      <p:rCtr x="-15208" y="-7593"/>
                                    </p:animMotion>
                                  </p:childTnLst>
                                </p:cTn>
                              </p:par>
                              <p:par>
                                <p:cTn id="16" presetID="42" presetClass="path" presetSubtype="0" accel="50000" decel="50000" fill="hold" grpId="1" nodeType="withEffect">
                                  <p:stCondLst>
                                    <p:cond delay="0"/>
                                  </p:stCondLst>
                                  <p:childTnLst>
                                    <p:animMotion origin="layout" path="M 3.125E-6 -4.44444E-6 L -0.30404 -0.15162 " pathEditMode="relative" rAng="0" ptsTypes="AA">
                                      <p:cBhvr>
                                        <p:cTn id="17" dur="2000" fill="hold"/>
                                        <p:tgtEl>
                                          <p:spTgt spid="10">
                                            <p:txEl>
                                              <p:pRg st="0" end="0"/>
                                            </p:txEl>
                                          </p:spTgt>
                                        </p:tgtEl>
                                        <p:attrNameLst>
                                          <p:attrName>ppt_x</p:attrName>
                                          <p:attrName>ppt_y</p:attrName>
                                        </p:attrNameLst>
                                      </p:cBhvr>
                                      <p:rCtr x="-15208" y="-7593"/>
                                    </p:animMotion>
                                  </p:childTnLst>
                                </p:cTn>
                              </p:par>
                            </p:childTnLst>
                          </p:cTn>
                        </p:par>
                        <p:par>
                          <p:cTn id="18" fill="hold">
                            <p:stCondLst>
                              <p:cond delay="2000"/>
                            </p:stCondLst>
                            <p:childTnLst>
                              <p:par>
                                <p:cTn id="19" presetID="10" presetClass="entr" presetSubtype="0" repeatCount="indefinite" fill="hold" grpId="0" nodeType="afterEffect">
                                  <p:stCondLst>
                                    <p:cond delay="0"/>
                                  </p:stCondLst>
                                  <p:endCondLst>
                                    <p:cond evt="onNext" delay="0">
                                      <p:tgtEl>
                                        <p:sldTgt/>
                                      </p:tgtEl>
                                    </p:cond>
                                  </p:end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11">
                                            <p:txEl>
                                              <p:pRg st="0" end="0"/>
                                            </p:txEl>
                                          </p:spTgt>
                                        </p:tgtEl>
                                        <p:attrNameLst>
                                          <p:attrName>style.visibility</p:attrName>
                                        </p:attrNameLst>
                                      </p:cBhvr>
                                      <p:to>
                                        <p:strVal val="visible"/>
                                      </p:to>
                                    </p:set>
                                    <p:animEffect transition="in" filter="fade">
                                      <p:cBhvr>
                                        <p:cTn id="30" dur="500"/>
                                        <p:tgtEl>
                                          <p:spTgt spid="11">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nodeType="clickEffect">
                                  <p:stCondLst>
                                    <p:cond delay="0"/>
                                  </p:stCondLst>
                                  <p:childTnLst>
                                    <p:animMotion origin="layout" path="M 0 0 L 0.29805 -0.00046 " pathEditMode="relative" rAng="0" ptsTypes="AA">
                                      <p:cBhvr>
                                        <p:cTn id="34" dur="2000" fill="hold"/>
                                        <p:tgtEl>
                                          <p:spTgt spid="9"/>
                                        </p:tgtEl>
                                        <p:attrNameLst>
                                          <p:attrName>ppt_x</p:attrName>
                                          <p:attrName>ppt_y</p:attrName>
                                        </p:attrNameLst>
                                      </p:cBhvr>
                                      <p:rCtr x="14896" y="-23"/>
                                    </p:animMotion>
                                  </p:childTnLst>
                                </p:cTn>
                              </p:par>
                              <p:par>
                                <p:cTn id="35" presetID="42" presetClass="path" presetSubtype="0" accel="50000" decel="50000" fill="hold" grpId="1" nodeType="withEffect">
                                  <p:stCondLst>
                                    <p:cond delay="0"/>
                                  </p:stCondLst>
                                  <p:childTnLst>
                                    <p:animMotion origin="layout" path="M 2.08333E-6 4.07407E-6 L -0.18112 -0.15602 " pathEditMode="relative" rAng="0" ptsTypes="AA">
                                      <p:cBhvr>
                                        <p:cTn id="36" dur="2000" fill="hold"/>
                                        <p:tgtEl>
                                          <p:spTgt spid="11">
                                            <p:txEl>
                                              <p:pRg st="0" end="0"/>
                                            </p:txEl>
                                          </p:spTgt>
                                        </p:tgtEl>
                                        <p:attrNameLst>
                                          <p:attrName>ppt_x</p:attrName>
                                          <p:attrName>ppt_y</p:attrName>
                                        </p:attrNameLst>
                                      </p:cBhvr>
                                      <p:rCtr x="-9063" y="-7801"/>
                                    </p:animMotion>
                                  </p:childTnLst>
                                </p:cTn>
                              </p:par>
                            </p:childTnLst>
                          </p:cTn>
                        </p:par>
                        <p:par>
                          <p:cTn id="37" fill="hold">
                            <p:stCondLst>
                              <p:cond delay="2000"/>
                            </p:stCondLst>
                            <p:childTnLst>
                              <p:par>
                                <p:cTn id="38" presetID="10" presetClass="entr" presetSubtype="0" repeatCount="indefinite" fill="hold" grpId="0" nodeType="afterEffect">
                                  <p:stCondLst>
                                    <p:cond delay="0"/>
                                  </p:stCondLst>
                                  <p:endCondLst>
                                    <p:cond evt="onNext" delay="0">
                                      <p:tgtEl>
                                        <p:sldTgt/>
                                      </p:tgtEl>
                                    </p:cond>
                                  </p:end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41" fill="hold">
                      <p:stCondLst>
                        <p:cond delay="indefinite"/>
                      </p:stCondLst>
                      <p:childTnLst>
                        <p:par>
                          <p:cTn id="42" fill="hold">
                            <p:stCondLst>
                              <p:cond delay="0"/>
                            </p:stCondLst>
                            <p:childTnLst>
                              <p:par>
                                <p:cTn id="43" presetID="10" presetClass="entr" presetSubtype="0" repeatCount="indefinite" fill="hold" grpId="0" nodeType="clickEffect">
                                  <p:stCondLst>
                                    <p:cond delay="500"/>
                                  </p:stCondLst>
                                  <p:endCondLst>
                                    <p:cond evt="onNext" delay="0">
                                      <p:tgtEl>
                                        <p:sldTgt/>
                                      </p:tgtEl>
                                    </p:cond>
                                  </p:end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0" grpId="1" build="p"/>
      <p:bldP spid="11" grpId="0" build="p"/>
      <p:bldP spid="11" grpId="1" build="p"/>
      <p:bldP spid="12"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ymbol zastępczy tekstu 10"/>
          <p:cNvSpPr>
            <a:spLocks noGrp="1"/>
          </p:cNvSpPr>
          <p:nvPr>
            <p:ph type="body" idx="1"/>
          </p:nvPr>
        </p:nvSpPr>
        <p:spPr/>
        <p:txBody>
          <a:bodyPr/>
          <a:lstStyle/>
          <a:p>
            <a:r>
              <a:rPr lang="pl-PL" sz="2800" dirty="0" smtClean="0"/>
              <a:t>ocena</a:t>
            </a:r>
            <a:endParaRPr lang="pl-PL" sz="2800" dirty="0"/>
          </a:p>
        </p:txBody>
      </p:sp>
      <p:pic>
        <p:nvPicPr>
          <p:cNvPr id="21" name="Symbol zastępczy obrazu 20"/>
          <p:cNvPicPr>
            <a:picLocks noGrp="1" noChangeAspect="1"/>
          </p:cNvPicPr>
          <p:nvPr>
            <p:ph type="pic" idx="15"/>
          </p:nvPr>
        </p:nvPicPr>
        <p:blipFill>
          <a:blip r:embed="rId3">
            <a:extLst>
              <a:ext uri="{28A0092B-C50C-407E-A947-70E740481C1C}">
                <a14:useLocalDpi xmlns:a14="http://schemas.microsoft.com/office/drawing/2010/main" xmlns="" val="0"/>
              </a:ext>
            </a:extLst>
          </a:blip>
          <a:srcRect t="7498" b="7498"/>
          <a:stretch>
            <a:fillRect/>
          </a:stretch>
        </p:blipFill>
        <p:spPr/>
      </p:pic>
      <p:sp>
        <p:nvSpPr>
          <p:cNvPr id="12" name="Symbol zastępczy tekstu 11"/>
          <p:cNvSpPr>
            <a:spLocks noGrp="1"/>
          </p:cNvSpPr>
          <p:nvPr>
            <p:ph type="body" sz="quarter" idx="3"/>
          </p:nvPr>
        </p:nvSpPr>
        <p:spPr>
          <a:xfrm>
            <a:off x="4442701" y="4195899"/>
            <a:ext cx="3298983" cy="1036502"/>
          </a:xfrm>
        </p:spPr>
        <p:txBody>
          <a:bodyPr/>
          <a:lstStyle/>
          <a:p>
            <a:r>
              <a:rPr lang="pl-PL" sz="2800" dirty="0" smtClean="0"/>
              <a:t>sprawność fizyczna</a:t>
            </a:r>
            <a:br>
              <a:rPr lang="pl-PL" sz="2800" dirty="0" smtClean="0"/>
            </a:br>
            <a:r>
              <a:rPr lang="pl-PL" sz="2800" dirty="0" smtClean="0"/>
              <a:t>kondycja fizyczna</a:t>
            </a:r>
            <a:endParaRPr lang="pl-PL" sz="2800" dirty="0"/>
          </a:p>
        </p:txBody>
      </p:sp>
      <p:pic>
        <p:nvPicPr>
          <p:cNvPr id="22" name="Symbol zastępczy obrazu 21"/>
          <p:cNvPicPr>
            <a:picLocks noGrp="1" noChangeAspect="1"/>
          </p:cNvPicPr>
          <p:nvPr>
            <p:ph type="pic" idx="21"/>
          </p:nvPr>
        </p:nvPicPr>
        <p:blipFill>
          <a:blip r:embed="rId4">
            <a:extLst>
              <a:ext uri="{28A0092B-C50C-407E-A947-70E740481C1C}">
                <a14:useLocalDpi xmlns:a14="http://schemas.microsoft.com/office/drawing/2010/main" xmlns="" val="0"/>
              </a:ext>
            </a:extLst>
          </a:blip>
          <a:srcRect t="10934" b="10934"/>
          <a:stretch>
            <a:fillRect/>
          </a:stretch>
        </p:blipFill>
        <p:spPr/>
      </p:pic>
      <p:sp>
        <p:nvSpPr>
          <p:cNvPr id="13" name="Symbol zastępczy tekstu 12"/>
          <p:cNvSpPr>
            <a:spLocks noGrp="1"/>
          </p:cNvSpPr>
          <p:nvPr>
            <p:ph type="body" sz="quarter" idx="13"/>
          </p:nvPr>
        </p:nvSpPr>
        <p:spPr/>
        <p:txBody>
          <a:bodyPr/>
          <a:lstStyle/>
          <a:p>
            <a:r>
              <a:rPr lang="pl-PL" sz="2800" dirty="0" smtClean="0"/>
              <a:t>pomiar</a:t>
            </a:r>
            <a:endParaRPr lang="pl-PL" dirty="0"/>
          </a:p>
        </p:txBody>
      </p:sp>
      <p:sp>
        <p:nvSpPr>
          <p:cNvPr id="8" name="Symbol zastępczy daty 7"/>
          <p:cNvSpPr>
            <a:spLocks noGrp="1"/>
          </p:cNvSpPr>
          <p:nvPr>
            <p:ph type="dt" sz="half" idx="2"/>
          </p:nvPr>
        </p:nvSpPr>
        <p:spPr/>
        <p:txBody>
          <a:bodyPr/>
          <a:lstStyle/>
          <a:p>
            <a:fld id="{545DA2D1-C483-4C9D-A92F-A9D55203CF48}" type="datetime4">
              <a:rPr lang="pl-PL" smtClean="0"/>
              <a:pPr/>
              <a:t>22 kwietnia 2017</a:t>
            </a:fld>
            <a:endParaRPr lang="en-US" dirty="0"/>
          </a:p>
        </p:txBody>
      </p:sp>
      <p:sp>
        <p:nvSpPr>
          <p:cNvPr id="9" name="Symbol zastępczy stopki 8"/>
          <p:cNvSpPr>
            <a:spLocks noGrp="1"/>
          </p:cNvSpPr>
          <p:nvPr>
            <p:ph type="ftr" sz="quarter" idx="23"/>
          </p:nvPr>
        </p:nvSpPr>
        <p:spPr/>
        <p:txBody>
          <a:bodyPr/>
          <a:lstStyle/>
          <a:p>
            <a:pPr algn="ctr"/>
            <a:r>
              <a:rPr lang="pl-PL" dirty="0" smtClean="0"/>
              <a:t>dr Janusz Dobosz, Akademia Wychowania Fizycznego Józefa Piłsudskiego w Warszawie</a:t>
            </a:r>
            <a:br>
              <a:rPr lang="pl-PL" dirty="0" smtClean="0"/>
            </a:br>
            <a:r>
              <a:rPr lang="pl-PL" dirty="0" smtClean="0"/>
              <a:t>Narodowe Centrum Badania Kondycji Fizycznej</a:t>
            </a:r>
            <a:endParaRPr lang="en-US" dirty="0"/>
          </a:p>
        </p:txBody>
      </p:sp>
      <p:pic>
        <p:nvPicPr>
          <p:cNvPr id="3" name="Symbol zastępczy obrazu 2"/>
          <p:cNvPicPr>
            <a:picLocks noGrp="1" noChangeAspect="1"/>
          </p:cNvPicPr>
          <p:nvPr>
            <p:ph type="pic" idx="22"/>
          </p:nvPr>
        </p:nvPicPr>
        <p:blipFill>
          <a:blip r:embed="rId5">
            <a:extLst>
              <a:ext uri="{28A0092B-C50C-407E-A947-70E740481C1C}">
                <a14:useLocalDpi xmlns:a14="http://schemas.microsoft.com/office/drawing/2010/main" xmlns="" val="0"/>
              </a:ext>
            </a:extLst>
          </a:blip>
          <a:srcRect t="6231" b="6231"/>
          <a:stretch>
            <a:fillRect/>
          </a:stretch>
        </p:blipFill>
        <p:spPr/>
      </p:pic>
    </p:spTree>
    <p:extLst>
      <p:ext uri="{BB962C8B-B14F-4D97-AF65-F5344CB8AC3E}">
        <p14:creationId xmlns:p14="http://schemas.microsoft.com/office/powerpoint/2010/main" xmlns="" val="242971042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2000" fill="hold"/>
                                        <p:tgtEl>
                                          <p:spTgt spid="22"/>
                                        </p:tgtEl>
                                        <p:attrNameLst>
                                          <p:attrName>ppt_w</p:attrName>
                                        </p:attrNameLst>
                                      </p:cBhvr>
                                      <p:tavLst>
                                        <p:tav tm="0">
                                          <p:val>
                                            <p:fltVal val="0"/>
                                          </p:val>
                                        </p:tav>
                                        <p:tav tm="100000">
                                          <p:val>
                                            <p:strVal val="#ppt_w"/>
                                          </p:val>
                                        </p:tav>
                                      </p:tavLst>
                                    </p:anim>
                                    <p:anim calcmode="lin" valueType="num">
                                      <p:cBhvr>
                                        <p:cTn id="8" dur="2000" fill="hold"/>
                                        <p:tgtEl>
                                          <p:spTgt spid="22"/>
                                        </p:tgtEl>
                                        <p:attrNameLst>
                                          <p:attrName>ppt_h</p:attrName>
                                        </p:attrNameLst>
                                      </p:cBhvr>
                                      <p:tavLst>
                                        <p:tav tm="0">
                                          <p:val>
                                            <p:fltVal val="0"/>
                                          </p:val>
                                        </p:tav>
                                        <p:tav tm="100000">
                                          <p:val>
                                            <p:strVal val="#ppt_h"/>
                                          </p:val>
                                        </p:tav>
                                      </p:tavLst>
                                    </p:anim>
                                    <p:animEffect transition="in" filter="fade">
                                      <p:cBhvr>
                                        <p:cTn id="9" dur="2000"/>
                                        <p:tgtEl>
                                          <p:spTgt spid="22"/>
                                        </p:tgtEl>
                                      </p:cBhvr>
                                    </p:animEffect>
                                  </p:childTnLst>
                                </p:cTn>
                              </p:par>
                            </p:childTnLst>
                          </p:cTn>
                        </p:par>
                        <p:par>
                          <p:cTn id="10" fill="hold">
                            <p:stCondLst>
                              <p:cond delay="2000"/>
                            </p:stCondLst>
                            <p:childTnLst>
                              <p:par>
                                <p:cTn id="11" presetID="53" presetClass="entr" presetSubtype="16" fill="hold" grpId="0" nodeType="after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 calcmode="lin" valueType="num">
                                      <p:cBhvr>
                                        <p:cTn id="13"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12">
                                            <p:txEl>
                                              <p:pRg st="0" end="0"/>
                                            </p:txEl>
                                          </p:spTgt>
                                        </p:tgtEl>
                                      </p:cBhvr>
                                    </p:animEffect>
                                  </p:childTnLst>
                                </p:cTn>
                              </p:par>
                            </p:childTnLst>
                          </p:cTn>
                        </p:par>
                        <p:par>
                          <p:cTn id="16" fill="hold">
                            <p:stCondLst>
                              <p:cond delay="2500"/>
                            </p:stCondLst>
                            <p:childTnLst>
                              <p:par>
                                <p:cTn id="17" presetID="53" presetClass="entr" presetSubtype="16"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2000" fill="hold"/>
                                        <p:tgtEl>
                                          <p:spTgt spid="3"/>
                                        </p:tgtEl>
                                        <p:attrNameLst>
                                          <p:attrName>ppt_w</p:attrName>
                                        </p:attrNameLst>
                                      </p:cBhvr>
                                      <p:tavLst>
                                        <p:tav tm="0">
                                          <p:val>
                                            <p:fltVal val="0"/>
                                          </p:val>
                                        </p:tav>
                                        <p:tav tm="100000">
                                          <p:val>
                                            <p:strVal val="#ppt_w"/>
                                          </p:val>
                                        </p:tav>
                                      </p:tavLst>
                                    </p:anim>
                                    <p:anim calcmode="lin" valueType="num">
                                      <p:cBhvr>
                                        <p:cTn id="20" dur="2000" fill="hold"/>
                                        <p:tgtEl>
                                          <p:spTgt spid="3"/>
                                        </p:tgtEl>
                                        <p:attrNameLst>
                                          <p:attrName>ppt_h</p:attrName>
                                        </p:attrNameLst>
                                      </p:cBhvr>
                                      <p:tavLst>
                                        <p:tav tm="0">
                                          <p:val>
                                            <p:fltVal val="0"/>
                                          </p:val>
                                        </p:tav>
                                        <p:tav tm="100000">
                                          <p:val>
                                            <p:strVal val="#ppt_h"/>
                                          </p:val>
                                        </p:tav>
                                      </p:tavLst>
                                    </p:anim>
                                    <p:animEffect transition="in" filter="fade">
                                      <p:cBhvr>
                                        <p:cTn id="21" dur="2000"/>
                                        <p:tgtEl>
                                          <p:spTgt spid="3"/>
                                        </p:tgtEl>
                                      </p:cBhvr>
                                    </p:animEffect>
                                  </p:childTnLst>
                                </p:cTn>
                              </p:par>
                            </p:childTnLst>
                          </p:cTn>
                        </p:par>
                        <p:par>
                          <p:cTn id="22" fill="hold">
                            <p:stCondLst>
                              <p:cond delay="4500"/>
                            </p:stCondLst>
                            <p:childTnLst>
                              <p:par>
                                <p:cTn id="23" presetID="53" presetClass="entr" presetSubtype="16" fill="hold" grpId="0" nodeType="afterEffect">
                                  <p:stCondLst>
                                    <p:cond delay="0"/>
                                  </p:stCondLst>
                                  <p:childTnLst>
                                    <p:set>
                                      <p:cBhvr>
                                        <p:cTn id="24" dur="1" fill="hold">
                                          <p:stCondLst>
                                            <p:cond delay="0"/>
                                          </p:stCondLst>
                                        </p:cTn>
                                        <p:tgtEl>
                                          <p:spTgt spid="13">
                                            <p:txEl>
                                              <p:pRg st="0" end="0"/>
                                            </p:txEl>
                                          </p:spTgt>
                                        </p:tgtEl>
                                        <p:attrNameLst>
                                          <p:attrName>style.visibility</p:attrName>
                                        </p:attrNameLst>
                                      </p:cBhvr>
                                      <p:to>
                                        <p:strVal val="visible"/>
                                      </p:to>
                                    </p:set>
                                    <p:anim calcmode="lin" valueType="num">
                                      <p:cBhvr>
                                        <p:cTn id="25"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13">
                                            <p:txEl>
                                              <p:pRg st="0" end="0"/>
                                            </p:txEl>
                                          </p:spTgt>
                                        </p:tgtEl>
                                      </p:cBhvr>
                                    </p:animEffect>
                                  </p:childTnLst>
                                </p:cTn>
                              </p:par>
                            </p:childTnLst>
                          </p:cTn>
                        </p:par>
                        <p:par>
                          <p:cTn id="28" fill="hold">
                            <p:stCondLst>
                              <p:cond delay="5000"/>
                            </p:stCondLst>
                            <p:childTnLst>
                              <p:par>
                                <p:cTn id="29" presetID="53" presetClass="entr" presetSubtype="16"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2000" fill="hold"/>
                                        <p:tgtEl>
                                          <p:spTgt spid="21"/>
                                        </p:tgtEl>
                                        <p:attrNameLst>
                                          <p:attrName>ppt_w</p:attrName>
                                        </p:attrNameLst>
                                      </p:cBhvr>
                                      <p:tavLst>
                                        <p:tav tm="0">
                                          <p:val>
                                            <p:fltVal val="0"/>
                                          </p:val>
                                        </p:tav>
                                        <p:tav tm="100000">
                                          <p:val>
                                            <p:strVal val="#ppt_w"/>
                                          </p:val>
                                        </p:tav>
                                      </p:tavLst>
                                    </p:anim>
                                    <p:anim calcmode="lin" valueType="num">
                                      <p:cBhvr>
                                        <p:cTn id="32" dur="2000" fill="hold"/>
                                        <p:tgtEl>
                                          <p:spTgt spid="21"/>
                                        </p:tgtEl>
                                        <p:attrNameLst>
                                          <p:attrName>ppt_h</p:attrName>
                                        </p:attrNameLst>
                                      </p:cBhvr>
                                      <p:tavLst>
                                        <p:tav tm="0">
                                          <p:val>
                                            <p:fltVal val="0"/>
                                          </p:val>
                                        </p:tav>
                                        <p:tav tm="100000">
                                          <p:val>
                                            <p:strVal val="#ppt_h"/>
                                          </p:val>
                                        </p:tav>
                                      </p:tavLst>
                                    </p:anim>
                                    <p:animEffect transition="in" filter="fade">
                                      <p:cBhvr>
                                        <p:cTn id="33" dur="2000"/>
                                        <p:tgtEl>
                                          <p:spTgt spid="21"/>
                                        </p:tgtEl>
                                      </p:cBhvr>
                                    </p:animEffect>
                                  </p:childTnLst>
                                </p:cTn>
                              </p:par>
                            </p:childTnLst>
                          </p:cTn>
                        </p:par>
                        <p:par>
                          <p:cTn id="34" fill="hold">
                            <p:stCondLst>
                              <p:cond delay="7000"/>
                            </p:stCondLst>
                            <p:childTnLst>
                              <p:par>
                                <p:cTn id="35" presetID="53" presetClass="entr" presetSubtype="16" fill="hold" grpId="0" nodeType="afterEffect">
                                  <p:stCondLst>
                                    <p:cond delay="0"/>
                                  </p:stCondLst>
                                  <p:childTnLst>
                                    <p:set>
                                      <p:cBhvr>
                                        <p:cTn id="36" dur="1" fill="hold">
                                          <p:stCondLst>
                                            <p:cond delay="0"/>
                                          </p:stCondLst>
                                        </p:cTn>
                                        <p:tgtEl>
                                          <p:spTgt spid="11">
                                            <p:txEl>
                                              <p:pRg st="0" end="0"/>
                                            </p:txEl>
                                          </p:spTgt>
                                        </p:tgtEl>
                                        <p:attrNameLst>
                                          <p:attrName>style.visibility</p:attrName>
                                        </p:attrNameLst>
                                      </p:cBhvr>
                                      <p:to>
                                        <p:strVal val="visible"/>
                                      </p:to>
                                    </p:set>
                                    <p:anim calcmode="lin" valueType="num">
                                      <p:cBhvr>
                                        <p:cTn id="37"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38" dur="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39"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build="p"/>
      <p:bldP spid="1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OCENA</a:t>
            </a:r>
            <a:endParaRPr lang="pl-PL" dirty="0"/>
          </a:p>
        </p:txBody>
      </p:sp>
      <p:sp>
        <p:nvSpPr>
          <p:cNvPr id="3" name="Symbol zastępczy zawartości 2"/>
          <p:cNvSpPr>
            <a:spLocks noGrp="1"/>
          </p:cNvSpPr>
          <p:nvPr>
            <p:ph idx="1"/>
          </p:nvPr>
        </p:nvSpPr>
        <p:spPr>
          <a:xfrm>
            <a:off x="913795" y="1272760"/>
            <a:ext cx="10353762" cy="3695136"/>
          </a:xfrm>
        </p:spPr>
        <p:txBody>
          <a:bodyPr/>
          <a:lstStyle/>
          <a:p>
            <a:pPr marL="263525" indent="-263525">
              <a:buNone/>
            </a:pPr>
            <a:r>
              <a:rPr lang="pl-PL" sz="2400" dirty="0"/>
              <a:t>„Sąd wartościujący - wszelka wypowiedź mająca postać „to jest wartościowe” (dobre, piękne, szybkie, silne itp.) lub „to nie jest wartościowe” (jest brzydkie, złe, wolne, słabe itp.), wyrażająca dodatnie lub ujemne ustosunkowanie się oceniającego (nauczyciela, </a:t>
            </a:r>
            <a:r>
              <a:rPr lang="pl-PL" sz="2400" dirty="0" smtClean="0"/>
              <a:t>trenera, </a:t>
            </a:r>
            <a:r>
              <a:rPr lang="pl-PL" sz="2400" dirty="0"/>
              <a:t>ale i samej badanej osoby) do przedmiotu oceny (stanu rzeczy, zdarzenia, innej osoby itp</a:t>
            </a:r>
            <a:r>
              <a:rPr lang="pl-PL" sz="2400" dirty="0" smtClean="0"/>
              <a:t>.)”</a:t>
            </a:r>
            <a:r>
              <a:rPr lang="pl-PL" sz="2400" baseline="30000" dirty="0" smtClean="0"/>
              <a:t>7</a:t>
            </a:r>
            <a:r>
              <a:rPr lang="pl-PL" sz="2400" dirty="0" smtClean="0"/>
              <a:t>.</a:t>
            </a:r>
            <a:endParaRPr lang="pl-PL" sz="2400" dirty="0"/>
          </a:p>
          <a:p>
            <a:pPr marL="263525" indent="-263525">
              <a:buNone/>
            </a:pPr>
            <a:r>
              <a:rPr lang="pl-PL" sz="2400" dirty="0"/>
              <a:t>Osąd ten może być skalowany - coś może być mniej lub bardziej dobre, piękne, szybkie. W skrajnym przypadku coś może być ani dobre ani złe. Może się jawić oceniającemu jako neutralne.</a:t>
            </a:r>
          </a:p>
        </p:txBody>
      </p:sp>
      <p:sp>
        <p:nvSpPr>
          <p:cNvPr id="6" name="Symbol zastępczy daty 5"/>
          <p:cNvSpPr>
            <a:spLocks noGrp="1"/>
          </p:cNvSpPr>
          <p:nvPr>
            <p:ph type="dt" sz="half" idx="2"/>
          </p:nvPr>
        </p:nvSpPr>
        <p:spPr/>
        <p:txBody>
          <a:bodyPr/>
          <a:lstStyle/>
          <a:p>
            <a:fld id="{42802F53-1556-43E0-B410-138E44E76378}" type="datetime4">
              <a:rPr lang="pl-PL" smtClean="0"/>
              <a:pPr/>
              <a:t>22 kwietnia 2017</a:t>
            </a:fld>
            <a:endParaRPr lang="en-US" dirty="0"/>
          </a:p>
        </p:txBody>
      </p:sp>
      <p:sp>
        <p:nvSpPr>
          <p:cNvPr id="7" name="Symbol zastępczy stopki 6"/>
          <p:cNvSpPr>
            <a:spLocks noGrp="1"/>
          </p:cNvSpPr>
          <p:nvPr>
            <p:ph type="ftr" sz="quarter" idx="3"/>
          </p:nvPr>
        </p:nvSpPr>
        <p:spPr/>
        <p:txBody>
          <a:bodyPr/>
          <a:lstStyle/>
          <a:p>
            <a:pPr marL="1074738" indent="-1074738" algn="ctr"/>
            <a:r>
              <a:rPr lang="pl-PL" dirty="0" smtClean="0"/>
              <a:t>dr Janusz Dobosz, Akademia Wychowania Fizycznego Józefa Piłsudskiego w Warszawie</a:t>
            </a:r>
            <a:br>
              <a:rPr lang="pl-PL" dirty="0" smtClean="0"/>
            </a:br>
            <a:r>
              <a:rPr lang="pl-PL" dirty="0" smtClean="0"/>
              <a:t>Narodowe Centrum Badania Kondycji Fizycznej</a:t>
            </a:r>
            <a:endParaRPr lang="en-US" dirty="0"/>
          </a:p>
        </p:txBody>
      </p:sp>
      <p:sp>
        <p:nvSpPr>
          <p:cNvPr id="8" name="Text Box 11"/>
          <p:cNvSpPr txBox="1">
            <a:spLocks noChangeArrowheads="1"/>
          </p:cNvSpPr>
          <p:nvPr/>
        </p:nvSpPr>
        <p:spPr bwMode="auto">
          <a:xfrm>
            <a:off x="6522720" y="5564787"/>
            <a:ext cx="5532224" cy="3865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228600" indent="-228600" fontAlgn="base">
              <a:spcBef>
                <a:spcPct val="0"/>
              </a:spcBef>
            </a:pPr>
            <a:r>
              <a:rPr lang="pl-PL" sz="1100" dirty="0" smtClean="0">
                <a:latin typeface="Arial" panose="020B0604020202020204" pitchFamily="34" charset="0"/>
                <a:cs typeface="Arial" panose="020B0604020202020204" pitchFamily="34" charset="0"/>
              </a:rPr>
              <a:t>7/ </a:t>
            </a:r>
            <a:r>
              <a:rPr lang="pl-PL" sz="1100" dirty="0">
                <a:latin typeface="Arial" panose="020B0604020202020204" pitchFamily="34" charset="0"/>
                <a:cs typeface="Arial" panose="020B0604020202020204" pitchFamily="34" charset="0"/>
              </a:rPr>
              <a:t>Wielka Encyklopedia Powszechna PWN.</a:t>
            </a:r>
          </a:p>
        </p:txBody>
      </p:sp>
    </p:spTree>
    <p:extLst>
      <p:ext uri="{BB962C8B-B14F-4D97-AF65-F5344CB8AC3E}">
        <p14:creationId xmlns:p14="http://schemas.microsoft.com/office/powerpoint/2010/main" xmlns="" val="30578766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daty 3"/>
          <p:cNvSpPr>
            <a:spLocks noGrp="1"/>
          </p:cNvSpPr>
          <p:nvPr>
            <p:ph type="dt" sz="half" idx="2"/>
          </p:nvPr>
        </p:nvSpPr>
        <p:spPr/>
        <p:txBody>
          <a:bodyPr/>
          <a:lstStyle/>
          <a:p>
            <a:fld id="{7023FDC5-DF31-41F8-978F-0CC7BC36FD43}" type="datetime4">
              <a:rPr lang="pl-PL" smtClean="0"/>
              <a:pPr/>
              <a:t>22 kwietnia 2017</a:t>
            </a:fld>
            <a:endParaRPr lang="en-US" dirty="0"/>
          </a:p>
        </p:txBody>
      </p:sp>
      <p:sp>
        <p:nvSpPr>
          <p:cNvPr id="5" name="Symbol zastępczy stopki 4"/>
          <p:cNvSpPr>
            <a:spLocks noGrp="1"/>
          </p:cNvSpPr>
          <p:nvPr>
            <p:ph type="ftr" sz="quarter" idx="3"/>
          </p:nvPr>
        </p:nvSpPr>
        <p:spPr/>
        <p:txBody>
          <a:bodyPr/>
          <a:lstStyle/>
          <a:p>
            <a:pPr algn="ctr"/>
            <a:r>
              <a:rPr lang="pl-PL" dirty="0" smtClean="0"/>
              <a:t>dr Janusz Dobosz, Akademia Wychowania Fizycznego Józefa Piłsudskiego w Warszawie</a:t>
            </a:r>
            <a:br>
              <a:rPr lang="pl-PL" dirty="0" smtClean="0"/>
            </a:br>
            <a:r>
              <a:rPr lang="pl-PL" dirty="0" smtClean="0"/>
              <a:t>Narodowe Centrum Badania Kondycji Fizycznej</a:t>
            </a:r>
            <a:endParaRPr lang="en-US" dirty="0"/>
          </a:p>
        </p:txBody>
      </p:sp>
      <p:grpSp>
        <p:nvGrpSpPr>
          <p:cNvPr id="20" name="Grupa 19"/>
          <p:cNvGrpSpPr/>
          <p:nvPr/>
        </p:nvGrpSpPr>
        <p:grpSpPr>
          <a:xfrm>
            <a:off x="3936000" y="542395"/>
            <a:ext cx="4320000" cy="5773211"/>
            <a:chOff x="3936000" y="542395"/>
            <a:chExt cx="4320000" cy="5773211"/>
          </a:xfrm>
        </p:grpSpPr>
        <p:pic>
          <p:nvPicPr>
            <p:cNvPr id="8" name="Picture 2"/>
            <p:cNvPicPr>
              <a:picLocks noChangeAspect="1" noChangeArrowheads="1"/>
            </p:cNvPicPr>
            <p:nvPr/>
          </p:nvPicPr>
          <p:blipFill>
            <a:blip r:embed="rId3" cstate="print"/>
            <a:srcRect/>
            <a:stretch>
              <a:fillRect/>
            </a:stretch>
          </p:blipFill>
          <p:spPr bwMode="auto">
            <a:xfrm>
              <a:off x="3936000" y="542395"/>
              <a:ext cx="4320000" cy="5773211"/>
            </a:xfrm>
            <a:prstGeom prst="rect">
              <a:avLst/>
            </a:prstGeom>
            <a:noFill/>
            <a:ln w="9525">
              <a:noFill/>
              <a:miter lim="800000"/>
              <a:headEnd/>
              <a:tailEnd/>
            </a:ln>
          </p:spPr>
        </p:pic>
        <p:sp>
          <p:nvSpPr>
            <p:cNvPr id="18" name="pole tekstowe 17"/>
            <p:cNvSpPr txBox="1"/>
            <p:nvPr/>
          </p:nvSpPr>
          <p:spPr>
            <a:xfrm>
              <a:off x="6194290" y="3900682"/>
              <a:ext cx="72008" cy="92333"/>
            </a:xfrm>
            <a:prstGeom prst="rect">
              <a:avLst/>
            </a:prstGeom>
            <a:noFill/>
            <a:ln>
              <a:noFill/>
            </a:ln>
          </p:spPr>
          <p:txBody>
            <a:bodyPr wrap="square" lIns="0" tIns="0" rIns="0" bIns="0" rtlCol="0">
              <a:spAutoFit/>
            </a:bodyPr>
            <a:lstStyle/>
            <a:p>
              <a:r>
                <a:rPr lang="pl-PL" sz="600" dirty="0" smtClean="0">
                  <a:solidFill>
                    <a:srgbClr val="FF0000"/>
                  </a:solidFill>
                  <a:sym typeface="Wingdings 2"/>
                </a:rPr>
                <a:t></a:t>
              </a:r>
              <a:endParaRPr lang="pl-PL" sz="600" dirty="0">
                <a:solidFill>
                  <a:srgbClr val="FF0000"/>
                </a:solidFill>
              </a:endParaRPr>
            </a:p>
          </p:txBody>
        </p:sp>
      </p:grpSp>
      <p:grpSp>
        <p:nvGrpSpPr>
          <p:cNvPr id="25" name="Grupa 24"/>
          <p:cNvGrpSpPr/>
          <p:nvPr/>
        </p:nvGrpSpPr>
        <p:grpSpPr>
          <a:xfrm>
            <a:off x="3894061" y="4342607"/>
            <a:ext cx="1495485" cy="696419"/>
            <a:chOff x="4452878" y="3866056"/>
            <a:chExt cx="1495485" cy="696419"/>
          </a:xfrm>
        </p:grpSpPr>
        <p:sp>
          <p:nvSpPr>
            <p:cNvPr id="23" name="Objaśnienie liniowe 2 22"/>
            <p:cNvSpPr/>
            <p:nvPr/>
          </p:nvSpPr>
          <p:spPr>
            <a:xfrm>
              <a:off x="4803207" y="4152900"/>
              <a:ext cx="1145156" cy="409575"/>
            </a:xfrm>
            <a:prstGeom prst="borderCallout2">
              <a:avLst>
                <a:gd name="adj1" fmla="val 18750"/>
                <a:gd name="adj2" fmla="val -8333"/>
                <a:gd name="adj3" fmla="val 18750"/>
                <a:gd name="adj4" fmla="val -16667"/>
                <a:gd name="adj5" fmla="val -49972"/>
                <a:gd name="adj6" fmla="val -25532"/>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pl-PL" sz="1200" dirty="0" smtClean="0"/>
                <a:t>Bardzo dobry wynik</a:t>
              </a:r>
              <a:endParaRPr lang="pl-PL" sz="1200" dirty="0"/>
            </a:p>
          </p:txBody>
        </p:sp>
        <p:sp>
          <p:nvSpPr>
            <p:cNvPr id="21" name="pole tekstowe 20"/>
            <p:cNvSpPr txBox="1"/>
            <p:nvPr/>
          </p:nvSpPr>
          <p:spPr>
            <a:xfrm>
              <a:off x="4452878" y="3866056"/>
              <a:ext cx="72008" cy="184666"/>
            </a:xfrm>
            <a:prstGeom prst="rect">
              <a:avLst/>
            </a:prstGeom>
            <a:noFill/>
            <a:ln>
              <a:noFill/>
            </a:ln>
          </p:spPr>
          <p:txBody>
            <a:bodyPr wrap="square" lIns="0" tIns="0" rIns="0" bIns="0" rtlCol="0">
              <a:spAutoFit/>
            </a:bodyPr>
            <a:lstStyle/>
            <a:p>
              <a:r>
                <a:rPr lang="pl-PL" sz="1200" dirty="0" smtClean="0">
                  <a:solidFill>
                    <a:srgbClr val="FF0000"/>
                  </a:solidFill>
                  <a:sym typeface="Wingdings 2"/>
                </a:rPr>
                <a:t></a:t>
              </a:r>
              <a:endParaRPr lang="pl-PL" sz="1200" dirty="0">
                <a:solidFill>
                  <a:srgbClr val="FF0000"/>
                </a:solidFill>
              </a:endParaRPr>
            </a:p>
          </p:txBody>
        </p:sp>
      </p:grpSp>
      <p:grpSp>
        <p:nvGrpSpPr>
          <p:cNvPr id="27" name="Grupa 26"/>
          <p:cNvGrpSpPr/>
          <p:nvPr/>
        </p:nvGrpSpPr>
        <p:grpSpPr>
          <a:xfrm>
            <a:off x="7609240" y="4389438"/>
            <a:ext cx="1047397" cy="854675"/>
            <a:chOff x="6848827" y="4336257"/>
            <a:chExt cx="1047397" cy="854675"/>
          </a:xfrm>
        </p:grpSpPr>
        <p:sp>
          <p:nvSpPr>
            <p:cNvPr id="24" name="Objaśnienie liniowe 2 23"/>
            <p:cNvSpPr/>
            <p:nvPr/>
          </p:nvSpPr>
          <p:spPr>
            <a:xfrm flipH="1">
              <a:off x="6848827" y="4769451"/>
              <a:ext cx="818164" cy="421481"/>
            </a:xfrm>
            <a:prstGeom prst="borderCallout2">
              <a:avLst>
                <a:gd name="adj1" fmla="val 18750"/>
                <a:gd name="adj2" fmla="val -8333"/>
                <a:gd name="adj3" fmla="val 18750"/>
                <a:gd name="adj4" fmla="val -16667"/>
                <a:gd name="adj5" fmla="val -87879"/>
                <a:gd name="adj6" fmla="val -20004"/>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pl-PL" sz="1200" dirty="0" smtClean="0"/>
                <a:t>Słaby wynik</a:t>
              </a:r>
              <a:endParaRPr lang="pl-PL" sz="1200" dirty="0"/>
            </a:p>
          </p:txBody>
        </p:sp>
        <p:sp>
          <p:nvSpPr>
            <p:cNvPr id="22" name="pole tekstowe 21"/>
            <p:cNvSpPr txBox="1"/>
            <p:nvPr/>
          </p:nvSpPr>
          <p:spPr>
            <a:xfrm>
              <a:off x="7777423" y="4336257"/>
              <a:ext cx="118801" cy="169277"/>
            </a:xfrm>
            <a:prstGeom prst="rect">
              <a:avLst/>
            </a:prstGeom>
            <a:noFill/>
            <a:ln>
              <a:noFill/>
            </a:ln>
          </p:spPr>
          <p:txBody>
            <a:bodyPr wrap="square" lIns="0" tIns="0" rIns="0" bIns="0" rtlCol="0">
              <a:spAutoFit/>
            </a:bodyPr>
            <a:lstStyle/>
            <a:p>
              <a:r>
                <a:rPr lang="pl-PL" sz="1100" dirty="0" smtClean="0">
                  <a:solidFill>
                    <a:srgbClr val="FF0000"/>
                  </a:solidFill>
                  <a:sym typeface="Wingdings 2"/>
                </a:rPr>
                <a:t></a:t>
              </a:r>
              <a:endParaRPr lang="pl-PL" sz="1100" dirty="0">
                <a:solidFill>
                  <a:srgbClr val="FF0000"/>
                </a:solidFill>
              </a:endParaRPr>
            </a:p>
          </p:txBody>
        </p:sp>
      </p:grpSp>
      <p:sp>
        <p:nvSpPr>
          <p:cNvPr id="28" name="Tytuł 1"/>
          <p:cNvSpPr>
            <a:spLocks noGrp="1"/>
          </p:cNvSpPr>
          <p:nvPr>
            <p:ph type="title"/>
          </p:nvPr>
        </p:nvSpPr>
        <p:spPr>
          <a:xfrm>
            <a:off x="913795" y="609600"/>
            <a:ext cx="10353761" cy="1326321"/>
          </a:xfrm>
        </p:spPr>
        <p:txBody>
          <a:bodyPr>
            <a:noAutofit/>
          </a:bodyPr>
          <a:lstStyle/>
          <a:p>
            <a:r>
              <a:rPr lang="pl-PL" dirty="0" smtClean="0"/>
              <a:t>145 cm w skoku w dal z miejsca</a:t>
            </a:r>
            <a:br>
              <a:rPr lang="pl-PL" dirty="0" smtClean="0"/>
            </a:br>
            <a:r>
              <a:rPr lang="pl-PL" dirty="0" smtClean="0"/>
              <a:t>jaką ma wartość?</a:t>
            </a:r>
            <a:endParaRPr lang="pl-PL" dirty="0"/>
          </a:p>
        </p:txBody>
      </p:sp>
    </p:spTree>
    <p:extLst>
      <p:ext uri="{BB962C8B-B14F-4D97-AF65-F5344CB8AC3E}">
        <p14:creationId xmlns:p14="http://schemas.microsoft.com/office/powerpoint/2010/main" xmlns="" val="152891843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1000"/>
                                  </p:stCondLst>
                                  <p:childTnLst>
                                    <p:animEffect transition="out" filter="fade">
                                      <p:cBhvr>
                                        <p:cTn id="6" dur="3000"/>
                                        <p:tgtEl>
                                          <p:spTgt spid="28"/>
                                        </p:tgtEl>
                                      </p:cBhvr>
                                    </p:animEffect>
                                    <p:set>
                                      <p:cBhvr>
                                        <p:cTn id="7" dur="1" fill="hold">
                                          <p:stCondLst>
                                            <p:cond delay="2999"/>
                                          </p:stCondLst>
                                        </p:cTn>
                                        <p:tgtEl>
                                          <p:spTgt spid="28"/>
                                        </p:tgtEl>
                                        <p:attrNameLst>
                                          <p:attrName>style.visibility</p:attrName>
                                        </p:attrNameLst>
                                      </p:cBhvr>
                                      <p:to>
                                        <p:strVal val="hidden"/>
                                      </p:to>
                                    </p:set>
                                  </p:childTnLst>
                                </p:cTn>
                              </p:par>
                            </p:childTnLst>
                          </p:cTn>
                        </p:par>
                        <p:par>
                          <p:cTn id="8" fill="hold">
                            <p:stCondLst>
                              <p:cond delay="4000"/>
                            </p:stCondLst>
                            <p:childTnLst>
                              <p:par>
                                <p:cTn id="9" presetID="10"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mph" presetSubtype="0" accel="8000" decel="8000" fill="hold" nodeType="clickEffect">
                                  <p:stCondLst>
                                    <p:cond delay="0"/>
                                  </p:stCondLst>
                                  <p:childTnLst>
                                    <p:animScale>
                                      <p:cBhvr>
                                        <p:cTn id="15" dur="2000" fill="hold"/>
                                        <p:tgtEl>
                                          <p:spTgt spid="20"/>
                                        </p:tgtEl>
                                      </p:cBhvr>
                                      <p:by x="200000" y="200000"/>
                                    </p:animScale>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path" presetSubtype="0" accel="50000" decel="50000" fill="hold" nodeType="clickEffect">
                                  <p:stCondLst>
                                    <p:cond delay="0"/>
                                  </p:stCondLst>
                                  <p:childTnLst>
                                    <p:animMotion origin="layout" path="M 0 0 L 0.00065 -0.29444 " pathEditMode="relative" rAng="0" ptsTypes="AA">
                                      <p:cBhvr>
                                        <p:cTn id="29" dur="2000" fill="hold"/>
                                        <p:tgtEl>
                                          <p:spTgt spid="20"/>
                                        </p:tgtEl>
                                        <p:attrNameLst>
                                          <p:attrName>ppt_x</p:attrName>
                                          <p:attrName>ppt_y</p:attrName>
                                        </p:attrNameLst>
                                      </p:cBhvr>
                                      <p:rCtr x="26" y="-14722"/>
                                    </p:animMotion>
                                  </p:childTnLst>
                                </p:cTn>
                              </p:par>
                              <p:par>
                                <p:cTn id="30" presetID="42" presetClass="path" presetSubtype="0" accel="50000" decel="50000" fill="hold" nodeType="withEffect">
                                  <p:stCondLst>
                                    <p:cond delay="0"/>
                                  </p:stCondLst>
                                  <p:childTnLst>
                                    <p:animMotion origin="layout" path="M 0 0 L 0.00065 -0.29444 " pathEditMode="relative" rAng="0" ptsTypes="AA">
                                      <p:cBhvr>
                                        <p:cTn id="31" dur="2000" fill="hold"/>
                                        <p:tgtEl>
                                          <p:spTgt spid="25"/>
                                        </p:tgtEl>
                                        <p:attrNameLst>
                                          <p:attrName>ppt_x</p:attrName>
                                          <p:attrName>ppt_y</p:attrName>
                                        </p:attrNameLst>
                                      </p:cBhvr>
                                      <p:rCtr x="26" y="-14722"/>
                                    </p:animMotion>
                                  </p:childTnLst>
                                </p:cTn>
                              </p:par>
                              <p:par>
                                <p:cTn id="32" presetID="42" presetClass="path" presetSubtype="0" accel="50000" decel="50000" fill="hold" nodeType="withEffect">
                                  <p:stCondLst>
                                    <p:cond delay="0"/>
                                  </p:stCondLst>
                                  <p:childTnLst>
                                    <p:animMotion origin="layout" path="M 0 0 L 0.00065 -0.29444 " pathEditMode="relative" rAng="0" ptsTypes="AA">
                                      <p:cBhvr>
                                        <p:cTn id="33" dur="2000" fill="hold"/>
                                        <p:tgtEl>
                                          <p:spTgt spid="27"/>
                                        </p:tgtEl>
                                        <p:attrNameLst>
                                          <p:attrName>ppt_x</p:attrName>
                                          <p:attrName>ppt_y</p:attrName>
                                        </p:attrNameLst>
                                      </p:cBhvr>
                                      <p:rCtr x="26" y="-1472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daty 1"/>
          <p:cNvSpPr>
            <a:spLocks noGrp="1"/>
          </p:cNvSpPr>
          <p:nvPr>
            <p:ph type="dt" sz="half" idx="2"/>
          </p:nvPr>
        </p:nvSpPr>
        <p:spPr/>
        <p:txBody>
          <a:bodyPr/>
          <a:lstStyle/>
          <a:p>
            <a:fld id="{086039E9-D17F-4268-9E26-EE6912ADBAAB}" type="datetime4">
              <a:rPr lang="pl-PL" smtClean="0"/>
              <a:pPr/>
              <a:t>22 kwietnia 2017</a:t>
            </a:fld>
            <a:endParaRPr lang="en-US" dirty="0"/>
          </a:p>
        </p:txBody>
      </p:sp>
      <p:sp>
        <p:nvSpPr>
          <p:cNvPr id="3" name="Symbol zastępczy stopki 2"/>
          <p:cNvSpPr>
            <a:spLocks noGrp="1"/>
          </p:cNvSpPr>
          <p:nvPr>
            <p:ph type="ftr" sz="quarter" idx="3"/>
          </p:nvPr>
        </p:nvSpPr>
        <p:spPr/>
        <p:txBody>
          <a:bodyPr/>
          <a:lstStyle/>
          <a:p>
            <a:pPr algn="ctr"/>
            <a:r>
              <a:rPr lang="pl-PL" smtClean="0"/>
              <a:t>dr Janusz Dobosz, Akademia Wychowania Fizycznego Józefa Piłsudskiego w Warszawie</a:t>
            </a:r>
            <a:br>
              <a:rPr lang="pl-PL" smtClean="0"/>
            </a:br>
            <a:r>
              <a:rPr lang="pl-PL" smtClean="0"/>
              <a:t>Narodowe Centrum Badania Kondycji Fizycznej</a:t>
            </a:r>
            <a:endParaRPr lang="en-US" dirty="0"/>
          </a:p>
        </p:txBody>
      </p:sp>
      <p:graphicFrame>
        <p:nvGraphicFramePr>
          <p:cNvPr id="4" name="Wykres 3"/>
          <p:cNvGraphicFramePr/>
          <p:nvPr>
            <p:extLst>
              <p:ext uri="{D42A27DB-BD31-4B8C-83A1-F6EECF244321}">
                <p14:modId xmlns:p14="http://schemas.microsoft.com/office/powerpoint/2010/main" xmlns="" val="3197140797"/>
              </p:ext>
            </p:extLst>
          </p:nvPr>
        </p:nvGraphicFramePr>
        <p:xfrm>
          <a:off x="287524" y="1088740"/>
          <a:ext cx="11053576" cy="4928096"/>
        </p:xfrm>
        <a:graphic>
          <a:graphicData uri="http://schemas.openxmlformats.org/drawingml/2006/chart">
            <c:chart xmlns:c="http://schemas.openxmlformats.org/drawingml/2006/chart" xmlns:r="http://schemas.openxmlformats.org/officeDocument/2006/relationships" r:id="rId3"/>
          </a:graphicData>
        </a:graphic>
      </p:graphicFrame>
      <p:sp>
        <p:nvSpPr>
          <p:cNvPr id="5" name="pole tekstowe 4"/>
          <p:cNvSpPr txBox="1"/>
          <p:nvPr/>
        </p:nvSpPr>
        <p:spPr>
          <a:xfrm>
            <a:off x="4096432" y="3928864"/>
            <a:ext cx="1404156" cy="1785104"/>
          </a:xfrm>
          <a:prstGeom prst="rect">
            <a:avLst/>
          </a:prstGeom>
          <a:noFill/>
        </p:spPr>
        <p:txBody>
          <a:bodyPr wrap="square" rtlCol="0">
            <a:spAutoFit/>
          </a:bodyPr>
          <a:lstStyle/>
          <a:p>
            <a:pPr algn="r" defTabSz="914400"/>
            <a:r>
              <a:rPr lang="pl-PL" sz="11000" dirty="0" smtClean="0">
                <a:solidFill>
                  <a:srgbClr val="1F497D">
                    <a:lumMod val="40000"/>
                    <a:lumOff val="60000"/>
                  </a:srgbClr>
                </a:solidFill>
                <a:latin typeface="Lucida Sans Unicode" pitchFamily="34" charset="0"/>
                <a:cs typeface="Lucida Sans Unicode" pitchFamily="34" charset="0"/>
              </a:rPr>
              <a:t>♂</a:t>
            </a:r>
            <a:endParaRPr lang="pl-PL" sz="11000" dirty="0">
              <a:solidFill>
                <a:srgbClr val="1F497D">
                  <a:lumMod val="40000"/>
                  <a:lumOff val="60000"/>
                </a:srgbClr>
              </a:solidFill>
              <a:latin typeface="Lucida Sans Unicode" pitchFamily="34" charset="0"/>
              <a:cs typeface="Lucida Sans Unicode" pitchFamily="34" charset="0"/>
            </a:endParaRPr>
          </a:p>
        </p:txBody>
      </p:sp>
      <p:sp>
        <p:nvSpPr>
          <p:cNvPr id="6" name="Prostokąt 5"/>
          <p:cNvSpPr/>
          <p:nvPr/>
        </p:nvSpPr>
        <p:spPr>
          <a:xfrm>
            <a:off x="4114800" y="394572"/>
            <a:ext cx="7670800" cy="369332"/>
          </a:xfrm>
          <a:prstGeom prst="rect">
            <a:avLst/>
          </a:prstGeom>
        </p:spPr>
        <p:txBody>
          <a:bodyPr wrap="square">
            <a:spAutoFit/>
          </a:bodyPr>
          <a:lstStyle/>
          <a:p>
            <a:r>
              <a:rPr lang="pl-PL" dirty="0" smtClean="0"/>
              <a:t>Zwis na drążku chłopców – oceny sprawności wg kategorii z 1979 roku</a:t>
            </a:r>
            <a:endParaRPr lang="pl-PL" dirty="0"/>
          </a:p>
        </p:txBody>
      </p:sp>
    </p:spTree>
    <p:extLst>
      <p:ext uri="{BB962C8B-B14F-4D97-AF65-F5344CB8AC3E}">
        <p14:creationId xmlns:p14="http://schemas.microsoft.com/office/powerpoint/2010/main" xmlns="" val="159475662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graphicEl>
                                              <a:chart seriesIdx="-4" categoryIdx="0" bldStep="category"/>
                                            </p:graphicEl>
                                          </p:spTgt>
                                        </p:tgtEl>
                                        <p:attrNameLst>
                                          <p:attrName>style.visibility</p:attrName>
                                        </p:attrNameLst>
                                      </p:cBhvr>
                                      <p:to>
                                        <p:strVal val="visible"/>
                                      </p:to>
                                    </p:set>
                                    <p:animEffect transition="in" filter="wipe(down)">
                                      <p:cBhvr>
                                        <p:cTn id="7" dur="2000"/>
                                        <p:tgtEl>
                                          <p:spTgt spid="4">
                                            <p:graphicEl>
                                              <a:chart seriesIdx="-4" categoryIdx="0" bldStep="category"/>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graphicEl>
                                              <a:chart seriesIdx="-4" categoryIdx="1" bldStep="category"/>
                                            </p:graphicEl>
                                          </p:spTgt>
                                        </p:tgtEl>
                                        <p:attrNameLst>
                                          <p:attrName>style.visibility</p:attrName>
                                        </p:attrNameLst>
                                      </p:cBhvr>
                                      <p:to>
                                        <p:strVal val="visible"/>
                                      </p:to>
                                    </p:set>
                                    <p:animEffect transition="in" filter="wipe(down)">
                                      <p:cBhvr>
                                        <p:cTn id="12" dur="2000"/>
                                        <p:tgtEl>
                                          <p:spTgt spid="4">
                                            <p:graphicEl>
                                              <a:chart seriesIdx="-4" categoryIdx="1" bldStep="category"/>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graphicEl>
                                              <a:chart seriesIdx="-4" categoryIdx="2" bldStep="category"/>
                                            </p:graphicEl>
                                          </p:spTgt>
                                        </p:tgtEl>
                                        <p:attrNameLst>
                                          <p:attrName>style.visibility</p:attrName>
                                        </p:attrNameLst>
                                      </p:cBhvr>
                                      <p:to>
                                        <p:strVal val="visible"/>
                                      </p:to>
                                    </p:set>
                                    <p:animEffect transition="in" filter="wipe(down)">
                                      <p:cBhvr>
                                        <p:cTn id="17" dur="2000"/>
                                        <p:tgtEl>
                                          <p:spTgt spid="4">
                                            <p:graphicEl>
                                              <a:chart seriesIdx="-4" categoryIdx="2" bldStep="category"/>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graphicEl>
                                              <a:chart seriesIdx="-4" categoryIdx="3" bldStep="category"/>
                                            </p:graphicEl>
                                          </p:spTgt>
                                        </p:tgtEl>
                                        <p:attrNameLst>
                                          <p:attrName>style.visibility</p:attrName>
                                        </p:attrNameLst>
                                      </p:cBhvr>
                                      <p:to>
                                        <p:strVal val="visible"/>
                                      </p:to>
                                    </p:set>
                                    <p:animEffect transition="in" filter="wipe(down)">
                                      <p:cBhvr>
                                        <p:cTn id="22" dur="2000"/>
                                        <p:tgtEl>
                                          <p:spTgt spid="4">
                                            <p:graphicEl>
                                              <a:chart seriesIdx="-4" categoryIdx="3" bldStep="category"/>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graphicEl>
                                              <a:chart seriesIdx="-4" categoryIdx="4" bldStep="category"/>
                                            </p:graphicEl>
                                          </p:spTgt>
                                        </p:tgtEl>
                                        <p:attrNameLst>
                                          <p:attrName>style.visibility</p:attrName>
                                        </p:attrNameLst>
                                      </p:cBhvr>
                                      <p:to>
                                        <p:strVal val="visible"/>
                                      </p:to>
                                    </p:set>
                                    <p:animEffect transition="in" filter="wipe(down)">
                                      <p:cBhvr>
                                        <p:cTn id="27" dur="2000"/>
                                        <p:tgtEl>
                                          <p:spTgt spid="4">
                                            <p:graphicEl>
                                              <a:chart seriesIdx="-4" categoryIdx="4"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category" animBg="0"/>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daty 3"/>
          <p:cNvSpPr>
            <a:spLocks noGrp="1"/>
          </p:cNvSpPr>
          <p:nvPr>
            <p:ph type="dt" sz="half" idx="2"/>
          </p:nvPr>
        </p:nvSpPr>
        <p:spPr/>
        <p:txBody>
          <a:bodyPr/>
          <a:lstStyle/>
          <a:p>
            <a:fld id="{7023FDC5-DF31-41F8-978F-0CC7BC36FD43}" type="datetime4">
              <a:rPr lang="pl-PL" smtClean="0"/>
              <a:pPr/>
              <a:t>22 kwietnia 2017</a:t>
            </a:fld>
            <a:endParaRPr lang="en-US" dirty="0"/>
          </a:p>
        </p:txBody>
      </p:sp>
      <p:sp>
        <p:nvSpPr>
          <p:cNvPr id="5" name="Symbol zastępczy stopki 4"/>
          <p:cNvSpPr>
            <a:spLocks noGrp="1"/>
          </p:cNvSpPr>
          <p:nvPr>
            <p:ph type="ftr" sz="quarter" idx="3"/>
          </p:nvPr>
        </p:nvSpPr>
        <p:spPr/>
        <p:txBody>
          <a:bodyPr/>
          <a:lstStyle/>
          <a:p>
            <a:pPr algn="ctr"/>
            <a:r>
              <a:rPr lang="pl-PL" dirty="0" smtClean="0"/>
              <a:t>dr Janusz Dobosz, Akademia Wychowania Fizycznego Józefa Piłsudskiego w Warszawie</a:t>
            </a:r>
            <a:br>
              <a:rPr lang="pl-PL" dirty="0" smtClean="0"/>
            </a:br>
            <a:r>
              <a:rPr lang="pl-PL" dirty="0" smtClean="0"/>
              <a:t>Narodowe Centrum Badania Kondycji Fizycznej</a:t>
            </a:r>
            <a:endParaRPr lang="en-US" dirty="0"/>
          </a:p>
        </p:txBody>
      </p:sp>
      <p:sp>
        <p:nvSpPr>
          <p:cNvPr id="8" name="Tytuł 1"/>
          <p:cNvSpPr>
            <a:spLocks noGrp="1"/>
          </p:cNvSpPr>
          <p:nvPr>
            <p:ph type="title"/>
          </p:nvPr>
        </p:nvSpPr>
        <p:spPr>
          <a:xfrm>
            <a:off x="913795" y="609600"/>
            <a:ext cx="10353761" cy="1326321"/>
          </a:xfrm>
        </p:spPr>
        <p:txBody>
          <a:bodyPr>
            <a:noAutofit/>
          </a:bodyPr>
          <a:lstStyle/>
          <a:p>
            <a:r>
              <a:rPr lang="pl-PL" dirty="0">
                <a:solidFill>
                  <a:srgbClr val="FFFF00"/>
                </a:solidFill>
              </a:rPr>
              <a:t>Co WIEMY o KONDYCJI fizycznej?</a:t>
            </a:r>
            <a:br>
              <a:rPr lang="pl-PL" dirty="0">
                <a:solidFill>
                  <a:srgbClr val="FFFF00"/>
                </a:solidFill>
              </a:rPr>
            </a:br>
            <a:r>
              <a:rPr lang="pl-PL" dirty="0"/>
              <a:t>wiemy czym </a:t>
            </a:r>
            <a:r>
              <a:rPr lang="pl-PL" dirty="0" smtClean="0"/>
              <a:t>jest, </a:t>
            </a:r>
            <a:r>
              <a:rPr lang="pl-PL" dirty="0"/>
              <a:t>że </a:t>
            </a:r>
            <a:r>
              <a:rPr lang="pl-PL" dirty="0" smtClean="0"/>
              <a:t>się zmienia</a:t>
            </a:r>
            <a:r>
              <a:rPr lang="pl-PL" dirty="0"/>
              <a:t/>
            </a:r>
            <a:br>
              <a:rPr lang="pl-PL" dirty="0"/>
            </a:br>
            <a:r>
              <a:rPr lang="pl-PL" dirty="0" smtClean="0"/>
              <a:t>oraz że można ją zmierzyć i ocenić.</a:t>
            </a:r>
            <a:br>
              <a:rPr lang="pl-PL" dirty="0" smtClean="0"/>
            </a:br>
            <a:r>
              <a:rPr lang="pl-PL" dirty="0"/>
              <a:t/>
            </a:r>
            <a:br>
              <a:rPr lang="pl-PL" dirty="0"/>
            </a:br>
            <a:r>
              <a:rPr lang="pl-PL" dirty="0" smtClean="0"/>
              <a:t>WIEMY, że jest </a:t>
            </a:r>
            <a:br>
              <a:rPr lang="pl-PL" dirty="0" smtClean="0"/>
            </a:br>
            <a:r>
              <a:rPr lang="pl-PL" dirty="0" smtClean="0"/>
              <a:t>odbiciem warunków życia człowieka. </a:t>
            </a:r>
            <a:br>
              <a:rPr lang="pl-PL" dirty="0" smtClean="0"/>
            </a:br>
            <a:r>
              <a:rPr lang="pl-PL" dirty="0"/>
              <a:t/>
            </a:r>
            <a:br>
              <a:rPr lang="pl-PL" dirty="0"/>
            </a:br>
            <a:r>
              <a:rPr lang="pl-PL" dirty="0"/>
              <a:t>WIEMY, że </a:t>
            </a:r>
            <a:r>
              <a:rPr lang="pl-PL" dirty="0" smtClean="0"/>
              <a:t>jest</a:t>
            </a:r>
            <a:br>
              <a:rPr lang="pl-PL" dirty="0" smtClean="0"/>
            </a:br>
            <a:r>
              <a:rPr lang="pl-PL" dirty="0" smtClean="0"/>
              <a:t>zarówno składnikiem jak </a:t>
            </a:r>
            <a:br>
              <a:rPr lang="pl-PL" dirty="0" smtClean="0"/>
            </a:br>
            <a:r>
              <a:rPr lang="pl-PL" dirty="0" smtClean="0"/>
              <a:t>i miernikiem zdrowia.</a:t>
            </a:r>
            <a:endParaRPr lang="pl-PL" dirty="0"/>
          </a:p>
        </p:txBody>
      </p:sp>
    </p:spTree>
    <p:extLst>
      <p:ext uri="{BB962C8B-B14F-4D97-AF65-F5344CB8AC3E}">
        <p14:creationId xmlns:p14="http://schemas.microsoft.com/office/powerpoint/2010/main" xmlns="" val="369791003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invX="1"/>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 y="609600"/>
            <a:ext cx="12181350" cy="1326321"/>
          </a:xfrm>
        </p:spPr>
        <p:txBody>
          <a:bodyPr anchor="t" anchorCtr="0"/>
          <a:lstStyle/>
          <a:p>
            <a:r>
              <a:rPr lang="pl-PL" dirty="0"/>
              <a:t>sprawność </a:t>
            </a:r>
            <a:r>
              <a:rPr lang="pl-PL" dirty="0" smtClean="0"/>
              <a:t>CZŁOWIEKA w Ruchu</a:t>
            </a:r>
            <a:endParaRPr lang="pl-PL" dirty="0"/>
          </a:p>
        </p:txBody>
      </p:sp>
      <p:sp>
        <p:nvSpPr>
          <p:cNvPr id="6" name="Symbol zastępczy daty 5"/>
          <p:cNvSpPr>
            <a:spLocks noGrp="1"/>
          </p:cNvSpPr>
          <p:nvPr>
            <p:ph type="dt" sz="half" idx="2"/>
          </p:nvPr>
        </p:nvSpPr>
        <p:spPr/>
        <p:txBody>
          <a:bodyPr/>
          <a:lstStyle/>
          <a:p>
            <a:fld id="{42802F53-1556-43E0-B410-138E44E76378}" type="datetime4">
              <a:rPr lang="pl-PL" smtClean="0"/>
              <a:pPr/>
              <a:t>22 kwietnia 2017</a:t>
            </a:fld>
            <a:endParaRPr lang="en-US" dirty="0"/>
          </a:p>
        </p:txBody>
      </p:sp>
      <p:sp>
        <p:nvSpPr>
          <p:cNvPr id="7" name="Symbol zastępczy stopki 6"/>
          <p:cNvSpPr>
            <a:spLocks noGrp="1"/>
          </p:cNvSpPr>
          <p:nvPr>
            <p:ph type="ftr" sz="quarter" idx="3"/>
          </p:nvPr>
        </p:nvSpPr>
        <p:spPr/>
        <p:txBody>
          <a:bodyPr/>
          <a:lstStyle/>
          <a:p>
            <a:pPr algn="ctr"/>
            <a:r>
              <a:rPr lang="pl-PL" dirty="0" smtClean="0"/>
              <a:t>dr Janusz Dobosz, Akademia Wychowania Fizycznego Józefa Piłsudskiego w Warszawie</a:t>
            </a:r>
            <a:br>
              <a:rPr lang="pl-PL" dirty="0" smtClean="0"/>
            </a:br>
            <a:r>
              <a:rPr lang="pl-PL" dirty="0" smtClean="0"/>
              <a:t>Narodowe Centrum Badania Kondycji Fizycznej</a:t>
            </a:r>
            <a:endParaRPr lang="en-US" dirty="0"/>
          </a:p>
        </p:txBody>
      </p:sp>
      <p:sp>
        <p:nvSpPr>
          <p:cNvPr id="10" name="Text Box 8"/>
          <p:cNvSpPr txBox="1">
            <a:spLocks noChangeArrowheads="1"/>
          </p:cNvSpPr>
          <p:nvPr/>
        </p:nvSpPr>
        <p:spPr bwMode="auto">
          <a:xfrm>
            <a:off x="3519170" y="3657725"/>
            <a:ext cx="4639310" cy="52684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pl-PL" sz="2400" b="1" i="0" u="none" strike="noStrike" cap="none" normalizeH="0" baseline="0" dirty="0" smtClean="0">
                <a:ln>
                  <a:noFill/>
                </a:ln>
                <a:solidFill>
                  <a:srgbClr val="FFFF00"/>
                </a:solidFill>
                <a:effectLst/>
                <a:latin typeface="+mj-lt"/>
                <a:cs typeface="Arial" pitchFamily="34" charset="0"/>
              </a:rPr>
              <a:t>CZYM JEST SPRAWNOŚĆ?</a:t>
            </a:r>
          </a:p>
        </p:txBody>
      </p:sp>
    </p:spTree>
    <p:extLst>
      <p:ext uri="{BB962C8B-B14F-4D97-AF65-F5344CB8AC3E}">
        <p14:creationId xmlns:p14="http://schemas.microsoft.com/office/powerpoint/2010/main" xmlns="" val="1645892777"/>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 y="609600"/>
            <a:ext cx="12181350" cy="1326321"/>
          </a:xfrm>
        </p:spPr>
        <p:txBody>
          <a:bodyPr anchor="t" anchorCtr="0"/>
          <a:lstStyle/>
          <a:p>
            <a:r>
              <a:rPr lang="pl-PL" dirty="0"/>
              <a:t>sprawność </a:t>
            </a:r>
            <a:r>
              <a:rPr lang="pl-PL" dirty="0" smtClean="0"/>
              <a:t>CZŁOWIEKA w Ruchu</a:t>
            </a:r>
            <a:endParaRPr lang="pl-PL" dirty="0"/>
          </a:p>
        </p:txBody>
      </p:sp>
      <p:sp>
        <p:nvSpPr>
          <p:cNvPr id="6" name="Symbol zastępczy daty 5"/>
          <p:cNvSpPr>
            <a:spLocks noGrp="1"/>
          </p:cNvSpPr>
          <p:nvPr>
            <p:ph type="dt" sz="half" idx="2"/>
          </p:nvPr>
        </p:nvSpPr>
        <p:spPr/>
        <p:txBody>
          <a:bodyPr/>
          <a:lstStyle/>
          <a:p>
            <a:fld id="{42802F53-1556-43E0-B410-138E44E76378}" type="datetime4">
              <a:rPr lang="pl-PL" smtClean="0"/>
              <a:pPr/>
              <a:t>22 kwietnia 2017</a:t>
            </a:fld>
            <a:endParaRPr lang="en-US" dirty="0"/>
          </a:p>
        </p:txBody>
      </p:sp>
      <p:sp>
        <p:nvSpPr>
          <p:cNvPr id="7" name="Symbol zastępczy stopki 6"/>
          <p:cNvSpPr>
            <a:spLocks noGrp="1"/>
          </p:cNvSpPr>
          <p:nvPr>
            <p:ph type="ftr" sz="quarter" idx="3"/>
          </p:nvPr>
        </p:nvSpPr>
        <p:spPr/>
        <p:txBody>
          <a:bodyPr/>
          <a:lstStyle/>
          <a:p>
            <a:pPr algn="ctr"/>
            <a:r>
              <a:rPr lang="pl-PL" dirty="0" smtClean="0"/>
              <a:t>dr Janusz Dobosz, Akademia Wychowania Fizycznego Józefa Piłsudskiego w Warszawie</a:t>
            </a:r>
            <a:br>
              <a:rPr lang="pl-PL" dirty="0" smtClean="0"/>
            </a:br>
            <a:r>
              <a:rPr lang="pl-PL" dirty="0" smtClean="0"/>
              <a:t>Narodowe Centrum Badania Kondycji Fizycznej</a:t>
            </a:r>
            <a:endParaRPr lang="en-US" dirty="0"/>
          </a:p>
        </p:txBody>
      </p:sp>
      <p:sp>
        <p:nvSpPr>
          <p:cNvPr id="8" name="AutoShape 12"/>
          <p:cNvSpPr>
            <a:spLocks noChangeArrowheads="1"/>
          </p:cNvSpPr>
          <p:nvPr/>
        </p:nvSpPr>
        <p:spPr bwMode="auto">
          <a:xfrm>
            <a:off x="3318546" y="1459804"/>
            <a:ext cx="5040560" cy="3965822"/>
          </a:xfrm>
          <a:prstGeom prst="triangle">
            <a:avLst>
              <a:gd name="adj" fmla="val 50000"/>
            </a:avLst>
          </a:prstGeom>
          <a:noFill/>
          <a:ln w="19050">
            <a:solidFill>
              <a:srgbClr val="FFFF00"/>
            </a:solidFill>
            <a:prstDash val="dash"/>
            <a:miter lim="800000"/>
            <a:headEnd/>
            <a:tailEnd/>
          </a:ln>
        </p:spPr>
        <p:txBody>
          <a:bodyPr vert="horz" wrap="square" lIns="91440" tIns="45720" rIns="91440" bIns="45720" numCol="1" anchor="t" anchorCtr="0" compatLnSpc="1">
            <a:prstTxWarp prst="textNoShape">
              <a:avLst/>
            </a:prstTxWarp>
          </a:bodyPr>
          <a:lstStyle/>
          <a:p>
            <a:endParaRPr lang="pl-PL" dirty="0">
              <a:solidFill>
                <a:srgbClr val="0033CC"/>
              </a:solidFill>
            </a:endParaRPr>
          </a:p>
        </p:txBody>
      </p:sp>
      <p:sp>
        <p:nvSpPr>
          <p:cNvPr id="9" name="Text Box 5"/>
          <p:cNvSpPr txBox="1">
            <a:spLocks noChangeArrowheads="1"/>
          </p:cNvSpPr>
          <p:nvPr/>
        </p:nvSpPr>
        <p:spPr bwMode="auto">
          <a:xfrm>
            <a:off x="2670473" y="1531812"/>
            <a:ext cx="6948772" cy="55605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pl-PL" sz="2000" i="0" u="none" strike="noStrike" cap="none" normalizeH="0" baseline="0" dirty="0" smtClean="0">
                <a:ln>
                  <a:noFill/>
                </a:ln>
                <a:solidFill>
                  <a:schemeClr val="tx1"/>
                </a:solidFill>
                <a:effectLst/>
                <a:cs typeface="Arial" pitchFamily="34" charset="0"/>
              </a:rPr>
              <a:t>Potrzeby, motywacje i uwarunkowania społeczne</a:t>
            </a:r>
            <a:endParaRPr kumimoji="0" lang="pl-PL" sz="2400" i="0" u="none" strike="noStrike" cap="none" normalizeH="0" baseline="0" dirty="0" smtClean="0">
              <a:ln>
                <a:noFill/>
              </a:ln>
              <a:solidFill>
                <a:schemeClr val="tx1"/>
              </a:solidFill>
              <a:effectLst/>
              <a:cs typeface="Arial" pitchFamily="34" charset="0"/>
            </a:endParaRPr>
          </a:p>
        </p:txBody>
      </p:sp>
      <p:sp>
        <p:nvSpPr>
          <p:cNvPr id="10" name="Text Box 8"/>
          <p:cNvSpPr txBox="1">
            <a:spLocks noChangeArrowheads="1"/>
          </p:cNvSpPr>
          <p:nvPr/>
        </p:nvSpPr>
        <p:spPr bwMode="auto">
          <a:xfrm>
            <a:off x="4755987" y="3657725"/>
            <a:ext cx="2165676" cy="52684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pl-PL" sz="2400" b="1" i="0" u="none" strike="noStrike" cap="none" normalizeH="0" baseline="0" dirty="0" smtClean="0">
                <a:ln>
                  <a:noFill/>
                </a:ln>
                <a:solidFill>
                  <a:srgbClr val="FFFF00"/>
                </a:solidFill>
                <a:effectLst/>
                <a:latin typeface="+mj-lt"/>
                <a:cs typeface="Arial" pitchFamily="34" charset="0"/>
              </a:rPr>
              <a:t>SPRAWNOŚĆ</a:t>
            </a:r>
          </a:p>
        </p:txBody>
      </p:sp>
      <p:sp>
        <p:nvSpPr>
          <p:cNvPr id="11" name="Text Box 9"/>
          <p:cNvSpPr txBox="1">
            <a:spLocks noChangeArrowheads="1"/>
          </p:cNvSpPr>
          <p:nvPr/>
        </p:nvSpPr>
        <p:spPr bwMode="auto">
          <a:xfrm>
            <a:off x="1282287" y="5086029"/>
            <a:ext cx="2014392" cy="69759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ctr">
              <a:spcAft>
                <a:spcPts val="0"/>
              </a:spcAft>
            </a:pPr>
            <a:r>
              <a:rPr lang="pl-PL" sz="2000" b="0" dirty="0" smtClean="0">
                <a:solidFill>
                  <a:schemeClr val="tx1"/>
                </a:solidFill>
                <a:effectLst/>
                <a:latin typeface="+mj-lt"/>
                <a:cs typeface="Arial" pitchFamily="34" charset="0"/>
              </a:rPr>
              <a:t>podłoże morfologiczno-strukturalne</a:t>
            </a:r>
          </a:p>
        </p:txBody>
      </p:sp>
      <p:sp>
        <p:nvSpPr>
          <p:cNvPr id="12" name="Text Box 10"/>
          <p:cNvSpPr txBox="1">
            <a:spLocks noChangeArrowheads="1"/>
          </p:cNvSpPr>
          <p:nvPr/>
        </p:nvSpPr>
        <p:spPr bwMode="auto">
          <a:xfrm>
            <a:off x="8431113" y="5086029"/>
            <a:ext cx="1656184" cy="66501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0"/>
              </a:spcAft>
              <a:buClrTx/>
              <a:buSzTx/>
              <a:buFontTx/>
              <a:buNone/>
              <a:tabLst/>
            </a:pPr>
            <a:r>
              <a:rPr lang="pl-PL" sz="2000" b="0" dirty="0" smtClean="0">
                <a:solidFill>
                  <a:schemeClr val="tx1"/>
                </a:solidFill>
                <a:effectLst/>
                <a:latin typeface="+mj-lt"/>
                <a:cs typeface="Arial" pitchFamily="34" charset="0"/>
              </a:rPr>
              <a:t>umiejętności</a:t>
            </a:r>
          </a:p>
          <a:p>
            <a:pPr marL="0" marR="0" lvl="0" indent="0" algn="ctr" defTabSz="914400" rtl="0" eaLnBrk="1" fontAlgn="base" latinLnBrk="0" hangingPunct="1">
              <a:lnSpc>
                <a:spcPct val="100000"/>
              </a:lnSpc>
              <a:spcBef>
                <a:spcPct val="0"/>
              </a:spcBef>
              <a:spcAft>
                <a:spcPts val="0"/>
              </a:spcAft>
              <a:buClrTx/>
              <a:buSzTx/>
              <a:buFontTx/>
              <a:buNone/>
              <a:tabLst/>
            </a:pPr>
            <a:r>
              <a:rPr lang="pl-PL" sz="2000" b="0" dirty="0" smtClean="0">
                <a:solidFill>
                  <a:schemeClr val="tx1"/>
                </a:solidFill>
                <a:effectLst/>
                <a:latin typeface="+mj-lt"/>
                <a:cs typeface="Arial" pitchFamily="34" charset="0"/>
              </a:rPr>
              <a:t>ruchowe</a:t>
            </a:r>
          </a:p>
        </p:txBody>
      </p:sp>
      <p:sp>
        <p:nvSpPr>
          <p:cNvPr id="14" name="Text Box 13"/>
          <p:cNvSpPr txBox="1">
            <a:spLocks noChangeArrowheads="1"/>
          </p:cNvSpPr>
          <p:nvPr/>
        </p:nvSpPr>
        <p:spPr bwMode="auto">
          <a:xfrm>
            <a:off x="4937388" y="2168178"/>
            <a:ext cx="1802874" cy="38755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pl-PL" sz="2800" b="1" i="0" u="none" strike="noStrike" cap="none" normalizeH="0" baseline="0" dirty="0" smtClean="0">
                <a:ln>
                  <a:noFill/>
                </a:ln>
                <a:solidFill>
                  <a:schemeClr val="tx1"/>
                </a:solidFill>
                <a:effectLst/>
                <a:latin typeface="+mj-lt"/>
                <a:cs typeface="Arial" pitchFamily="34" charset="0"/>
              </a:rPr>
              <a:t>CHCIEĆ</a:t>
            </a:r>
            <a:endParaRPr kumimoji="0" lang="pl-PL" sz="2800" b="0" i="0" u="none" strike="noStrike" cap="none" normalizeH="0" baseline="0" dirty="0" smtClean="0">
              <a:ln>
                <a:noFill/>
              </a:ln>
              <a:solidFill>
                <a:schemeClr val="tx1"/>
              </a:solidFill>
              <a:effectLst/>
              <a:latin typeface="+mj-lt"/>
              <a:cs typeface="Arial" pitchFamily="34" charset="0"/>
            </a:endParaRPr>
          </a:p>
        </p:txBody>
      </p:sp>
      <p:sp>
        <p:nvSpPr>
          <p:cNvPr id="15" name="Text Box 6"/>
          <p:cNvSpPr txBox="1">
            <a:spLocks noChangeArrowheads="1"/>
          </p:cNvSpPr>
          <p:nvPr/>
        </p:nvSpPr>
        <p:spPr bwMode="auto">
          <a:xfrm>
            <a:off x="3534569" y="5025951"/>
            <a:ext cx="953411" cy="39429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pl-PL" sz="2800" b="1" i="0" u="none" strike="noStrike" cap="none" normalizeH="0" baseline="0" dirty="0" smtClean="0">
                <a:ln>
                  <a:noFill/>
                </a:ln>
                <a:solidFill>
                  <a:schemeClr val="tx1"/>
                </a:solidFill>
                <a:effectLst/>
                <a:latin typeface="+mj-lt"/>
                <a:cs typeface="Arial" pitchFamily="34" charset="0"/>
              </a:rPr>
              <a:t>MÓC</a:t>
            </a:r>
            <a:endParaRPr kumimoji="0" lang="pl-PL" sz="2800" b="0" i="0" u="none" strike="noStrike" cap="none" normalizeH="0" baseline="0" dirty="0" smtClean="0">
              <a:ln>
                <a:noFill/>
              </a:ln>
              <a:solidFill>
                <a:schemeClr val="tx1"/>
              </a:solidFill>
              <a:effectLst/>
              <a:latin typeface="+mj-lt"/>
              <a:cs typeface="Arial" pitchFamily="34" charset="0"/>
            </a:endParaRPr>
          </a:p>
        </p:txBody>
      </p:sp>
      <p:sp>
        <p:nvSpPr>
          <p:cNvPr id="16" name="Text Box 7"/>
          <p:cNvSpPr txBox="1">
            <a:spLocks noChangeArrowheads="1"/>
          </p:cNvSpPr>
          <p:nvPr/>
        </p:nvSpPr>
        <p:spPr bwMode="auto">
          <a:xfrm>
            <a:off x="6757045" y="5006855"/>
            <a:ext cx="1314028" cy="32464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pl-PL" sz="2800" b="1" i="0" u="none" strike="noStrike" cap="none" normalizeH="0" baseline="0" dirty="0" smtClean="0">
                <a:ln>
                  <a:noFill/>
                </a:ln>
                <a:solidFill>
                  <a:schemeClr val="tx1"/>
                </a:solidFill>
                <a:effectLst/>
                <a:latin typeface="+mj-lt"/>
                <a:cs typeface="Arial" pitchFamily="34" charset="0"/>
              </a:rPr>
              <a:t>UMIEĆ</a:t>
            </a:r>
            <a:endParaRPr kumimoji="0" lang="pl-PL" sz="2800" b="0" i="0" u="none" strike="noStrike" cap="none" normalizeH="0" baseline="0" dirty="0" smtClean="0">
              <a:ln>
                <a:noFill/>
              </a:ln>
              <a:solidFill>
                <a:schemeClr val="tx1"/>
              </a:solidFill>
              <a:effectLst/>
              <a:latin typeface="+mj-lt"/>
              <a:cs typeface="Arial" pitchFamily="34" charset="0"/>
            </a:endParaRPr>
          </a:p>
        </p:txBody>
      </p:sp>
      <p:grpSp>
        <p:nvGrpSpPr>
          <p:cNvPr id="17" name="Grupa 17"/>
          <p:cNvGrpSpPr/>
          <p:nvPr/>
        </p:nvGrpSpPr>
        <p:grpSpPr>
          <a:xfrm>
            <a:off x="4056781" y="2599540"/>
            <a:ext cx="3624118" cy="2266403"/>
            <a:chOff x="2789956" y="2624521"/>
            <a:chExt cx="3624118" cy="2266403"/>
          </a:xfrm>
        </p:grpSpPr>
        <p:sp>
          <p:nvSpPr>
            <p:cNvPr id="18" name="AutoShape 14"/>
            <p:cNvSpPr>
              <a:spLocks noChangeArrowheads="1"/>
            </p:cNvSpPr>
            <p:nvPr/>
          </p:nvSpPr>
          <p:spPr bwMode="auto">
            <a:xfrm>
              <a:off x="4382479" y="2624521"/>
              <a:ext cx="379043" cy="948495"/>
            </a:xfrm>
            <a:prstGeom prst="upDownArrow">
              <a:avLst>
                <a:gd name="adj1" fmla="val 50000"/>
                <a:gd name="adj2" fmla="val 57273"/>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pl-PL">
                <a:latin typeface="+mj-lt"/>
              </a:endParaRPr>
            </a:p>
          </p:txBody>
        </p:sp>
        <p:sp>
          <p:nvSpPr>
            <p:cNvPr id="19" name="AutoShape 15"/>
            <p:cNvSpPr>
              <a:spLocks noChangeArrowheads="1"/>
            </p:cNvSpPr>
            <p:nvPr/>
          </p:nvSpPr>
          <p:spPr bwMode="auto">
            <a:xfrm rot="3195930">
              <a:off x="3071431" y="4220202"/>
              <a:ext cx="370702" cy="933651"/>
            </a:xfrm>
            <a:prstGeom prst="upDownArrow">
              <a:avLst>
                <a:gd name="adj1" fmla="val 50000"/>
                <a:gd name="adj2" fmla="val 57273"/>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pl-PL">
                <a:latin typeface="+mj-lt"/>
              </a:endParaRPr>
            </a:p>
          </p:txBody>
        </p:sp>
        <p:sp>
          <p:nvSpPr>
            <p:cNvPr id="20" name="AutoShape 16"/>
            <p:cNvSpPr>
              <a:spLocks noChangeArrowheads="1"/>
            </p:cNvSpPr>
            <p:nvPr/>
          </p:nvSpPr>
          <p:spPr bwMode="auto">
            <a:xfrm rot="18662223">
              <a:off x="5761898" y="4238747"/>
              <a:ext cx="370702" cy="933651"/>
            </a:xfrm>
            <a:prstGeom prst="upDownArrow">
              <a:avLst>
                <a:gd name="adj1" fmla="val 50000"/>
                <a:gd name="adj2" fmla="val 57273"/>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pl-PL">
                <a:latin typeface="+mj-lt"/>
              </a:endParaRPr>
            </a:p>
          </p:txBody>
        </p:sp>
      </p:grpSp>
      <p:sp>
        <p:nvSpPr>
          <p:cNvPr id="21" name="Text Box 11"/>
          <p:cNvSpPr txBox="1">
            <a:spLocks noChangeArrowheads="1"/>
          </p:cNvSpPr>
          <p:nvPr/>
        </p:nvSpPr>
        <p:spPr bwMode="auto">
          <a:xfrm>
            <a:off x="6947879" y="5998421"/>
            <a:ext cx="5342731" cy="3995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228600" lvl="0" indent="-228600" fontAlgn="base">
              <a:spcBef>
                <a:spcPct val="0"/>
              </a:spcBef>
            </a:pPr>
            <a:r>
              <a:rPr lang="pl-PL" sz="1100" dirty="0" smtClean="0">
                <a:latin typeface="Arial" pitchFamily="34" charset="0"/>
                <a:cs typeface="Arial" pitchFamily="34" charset="0"/>
              </a:rPr>
              <a:t>1/ Przewęda R., Dobosz J. [2003]: Kondycja fizyczna dzieci i młodzieży w Polsce, </a:t>
            </a:r>
            <a:br>
              <a:rPr lang="pl-PL" sz="1100" dirty="0" smtClean="0">
                <a:latin typeface="Arial" pitchFamily="34" charset="0"/>
                <a:cs typeface="Arial" pitchFamily="34" charset="0"/>
              </a:rPr>
            </a:br>
            <a:r>
              <a:rPr lang="pl-PL" sz="1100" dirty="0" smtClean="0">
                <a:latin typeface="Arial" pitchFamily="34" charset="0"/>
                <a:cs typeface="Arial" pitchFamily="34" charset="0"/>
              </a:rPr>
              <a:t>Akademia Wychowania Fizycznego Józefa Piłsudskiego, Warszawa.</a:t>
            </a:r>
          </a:p>
        </p:txBody>
      </p:sp>
    </p:spTree>
    <p:extLst>
      <p:ext uri="{BB962C8B-B14F-4D97-AF65-F5344CB8AC3E}">
        <p14:creationId xmlns:p14="http://schemas.microsoft.com/office/powerpoint/2010/main" xmlns="" val="190565611"/>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2000"/>
                                        <p:tgtEl>
                                          <p:spTgt spid="21"/>
                                        </p:tgtEl>
                                      </p:cBhvr>
                                    </p:animEffect>
                                  </p:childTnLst>
                                </p:cTn>
                              </p:par>
                            </p:childTnLst>
                          </p:cTn>
                        </p:par>
                        <p:par>
                          <p:cTn id="13" fill="hold">
                            <p:stCondLst>
                              <p:cond delay="2000"/>
                            </p:stCondLst>
                            <p:childTnLst>
                              <p:par>
                                <p:cTn id="14" presetID="10" presetClass="entr" presetSubtype="0" fill="hold" grpId="0" nodeType="afterEffect">
                                  <p:stCondLst>
                                    <p:cond delay="50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2000"/>
                                        <p:tgtEl>
                                          <p:spTgt spid="8"/>
                                        </p:tgtEl>
                                      </p:cBhvr>
                                    </p:animEffect>
                                  </p:childTnLst>
                                </p:cTn>
                              </p:par>
                              <p:par>
                                <p:cTn id="17" presetID="10" presetClass="entr" presetSubtype="0" fill="hold" nodeType="withEffect">
                                  <p:stCondLst>
                                    <p:cond delay="100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20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2000"/>
                                        <p:tgtEl>
                                          <p:spTgt spid="15"/>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20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2000"/>
                                        <p:tgtEl>
                                          <p:spTgt spid="16"/>
                                        </p:tgtEl>
                                      </p:cBhvr>
                                    </p:animEffect>
                                  </p:childTnLst>
                                </p:cTn>
                              </p:par>
                            </p:childTnLst>
                          </p:cTn>
                        </p:par>
                        <p:par>
                          <p:cTn id="34" fill="hold">
                            <p:stCondLst>
                              <p:cond delay="2000"/>
                            </p:stCondLst>
                            <p:childTnLst>
                              <p:par>
                                <p:cTn id="35" presetID="10"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20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2000"/>
                                        <p:tgtEl>
                                          <p:spTgt spid="14"/>
                                        </p:tgtEl>
                                      </p:cBhvr>
                                    </p:animEffect>
                                  </p:childTnLst>
                                </p:cTn>
                              </p:par>
                            </p:childTnLst>
                          </p:cTn>
                        </p:par>
                        <p:par>
                          <p:cTn id="43" fill="hold">
                            <p:stCondLst>
                              <p:cond delay="2000"/>
                            </p:stCondLst>
                            <p:childTnLst>
                              <p:par>
                                <p:cTn id="44" presetID="10" presetClass="entr" presetSubtype="0"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p:bldP spid="14" grpId="0"/>
      <p:bldP spid="15" grpId="0"/>
      <p:bldP spid="16"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sprawność CZŁOWIEKA w Ruchu</a:t>
            </a:r>
          </a:p>
        </p:txBody>
      </p:sp>
      <p:sp>
        <p:nvSpPr>
          <p:cNvPr id="4" name="Symbol zastępczy daty 3"/>
          <p:cNvSpPr>
            <a:spLocks noGrp="1"/>
          </p:cNvSpPr>
          <p:nvPr>
            <p:ph type="dt" sz="half" idx="2"/>
          </p:nvPr>
        </p:nvSpPr>
        <p:spPr/>
        <p:txBody>
          <a:bodyPr/>
          <a:lstStyle/>
          <a:p>
            <a:fld id="{7023FDC5-DF31-41F8-978F-0CC7BC36FD43}" type="datetime4">
              <a:rPr lang="pl-PL" smtClean="0"/>
              <a:pPr/>
              <a:t>22 kwietnia 2017</a:t>
            </a:fld>
            <a:endParaRPr lang="en-US" dirty="0"/>
          </a:p>
        </p:txBody>
      </p:sp>
      <p:sp>
        <p:nvSpPr>
          <p:cNvPr id="5" name="Symbol zastępczy stopki 4"/>
          <p:cNvSpPr>
            <a:spLocks noGrp="1"/>
          </p:cNvSpPr>
          <p:nvPr>
            <p:ph type="ftr" sz="quarter" idx="3"/>
          </p:nvPr>
        </p:nvSpPr>
        <p:spPr/>
        <p:txBody>
          <a:bodyPr/>
          <a:lstStyle/>
          <a:p>
            <a:pPr algn="ctr"/>
            <a:r>
              <a:rPr lang="pl-PL" dirty="0" smtClean="0"/>
              <a:t>dr Janusz Dobosz, Akademia Wychowania Fizycznego Józefa Piłsudskiego w Warszawie</a:t>
            </a:r>
            <a:br>
              <a:rPr lang="pl-PL" dirty="0" smtClean="0"/>
            </a:br>
            <a:r>
              <a:rPr lang="pl-PL" dirty="0" smtClean="0"/>
              <a:t>Narodowe Centrum Badania Kondycji Fizycznej</a:t>
            </a:r>
            <a:endParaRPr lang="en-US" dirty="0"/>
          </a:p>
        </p:txBody>
      </p:sp>
      <p:sp>
        <p:nvSpPr>
          <p:cNvPr id="8" name="Text Box 11"/>
          <p:cNvSpPr txBox="1">
            <a:spLocks noChangeArrowheads="1"/>
          </p:cNvSpPr>
          <p:nvPr/>
        </p:nvSpPr>
        <p:spPr bwMode="auto">
          <a:xfrm>
            <a:off x="3359817" y="1206189"/>
            <a:ext cx="5760640" cy="41160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pl-PL" sz="2000" b="0" i="0" u="none" strike="noStrike" cap="none" normalizeH="0" baseline="0" dirty="0" smtClean="0">
                <a:ln>
                  <a:noFill/>
                </a:ln>
                <a:effectLst/>
                <a:latin typeface="+mj-lt"/>
                <a:cs typeface="Arial" pitchFamily="34" charset="0"/>
              </a:rPr>
              <a:t>ZADANIA RUCHOWE SPOTYKANE W ŻYCIU</a:t>
            </a:r>
            <a:endParaRPr kumimoji="0" lang="pl-PL" sz="3600" b="0" i="0" u="none" strike="noStrike" cap="none" normalizeH="0" baseline="0" dirty="0" smtClean="0">
              <a:ln>
                <a:noFill/>
              </a:ln>
              <a:effectLst/>
              <a:latin typeface="+mj-lt"/>
              <a:cs typeface="Arial" pitchFamily="34" charset="0"/>
            </a:endParaRPr>
          </a:p>
        </p:txBody>
      </p:sp>
      <p:sp>
        <p:nvSpPr>
          <p:cNvPr id="9" name="Text Box 11"/>
          <p:cNvSpPr txBox="1">
            <a:spLocks noChangeArrowheads="1"/>
          </p:cNvSpPr>
          <p:nvPr/>
        </p:nvSpPr>
        <p:spPr bwMode="auto">
          <a:xfrm>
            <a:off x="154403" y="2072355"/>
            <a:ext cx="5760000" cy="432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0"/>
              </a:spcAft>
              <a:buClrTx/>
              <a:buSzTx/>
              <a:buFontTx/>
              <a:buNone/>
              <a:tabLst/>
            </a:pPr>
            <a:r>
              <a:rPr lang="pl-PL" sz="2000" dirty="0" smtClean="0">
                <a:effectLst/>
                <a:latin typeface="+mj-lt"/>
                <a:cs typeface="Arial" pitchFamily="34" charset="0"/>
              </a:rPr>
              <a:t>NIESPECYFICZNE</a:t>
            </a:r>
            <a:r>
              <a:rPr lang="pl-PL" sz="2000" b="0" dirty="0" smtClean="0">
                <a:effectLst/>
                <a:latin typeface="+mj-lt"/>
                <a:cs typeface="Arial" pitchFamily="34" charset="0"/>
              </a:rPr>
              <a:t> </a:t>
            </a:r>
          </a:p>
          <a:p>
            <a:pPr marL="0" marR="0" lvl="0" indent="0" algn="ctr" defTabSz="914400" rtl="0" eaLnBrk="1" fontAlgn="base" latinLnBrk="0" hangingPunct="1">
              <a:lnSpc>
                <a:spcPct val="100000"/>
              </a:lnSpc>
              <a:spcBef>
                <a:spcPct val="0"/>
              </a:spcBef>
              <a:spcAft>
                <a:spcPts val="0"/>
              </a:spcAft>
              <a:buClrTx/>
              <a:buSzTx/>
              <a:buFontTx/>
              <a:buNone/>
              <a:tabLst/>
            </a:pPr>
            <a:r>
              <a:rPr lang="pl-PL" sz="2000" b="0" dirty="0" smtClean="0">
                <a:effectLst/>
                <a:latin typeface="+mj-lt"/>
                <a:cs typeface="Arial" pitchFamily="34" charset="0"/>
              </a:rPr>
              <a:t>wykonywane  przez wszystkich bez wyjątku, wspólne dla całej populacji</a:t>
            </a:r>
            <a:endParaRPr kumimoji="0" lang="pl-PL" sz="3600" b="0" i="0" u="none" strike="noStrike" cap="none" normalizeH="0" baseline="0" dirty="0" smtClean="0">
              <a:ln>
                <a:noFill/>
              </a:ln>
              <a:effectLst/>
              <a:latin typeface="+mj-lt"/>
              <a:cs typeface="Arial" pitchFamily="34" charset="0"/>
            </a:endParaRPr>
          </a:p>
        </p:txBody>
      </p:sp>
      <p:sp>
        <p:nvSpPr>
          <p:cNvPr id="10" name="Text Box 11"/>
          <p:cNvSpPr txBox="1">
            <a:spLocks noChangeArrowheads="1"/>
          </p:cNvSpPr>
          <p:nvPr/>
        </p:nvSpPr>
        <p:spPr bwMode="auto">
          <a:xfrm>
            <a:off x="6325956" y="2072355"/>
            <a:ext cx="5760000" cy="432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pl-PL" sz="2000" i="0" u="none" strike="noStrike" cap="none" normalizeH="0" baseline="0" dirty="0" smtClean="0">
                <a:ln>
                  <a:noFill/>
                </a:ln>
                <a:effectLst/>
                <a:latin typeface="+mj-lt"/>
                <a:cs typeface="Arial" pitchFamily="34" charset="0"/>
              </a:rPr>
              <a:t>SPECYFICZNE</a:t>
            </a:r>
            <a:r>
              <a:rPr kumimoji="0" lang="pl-PL" sz="2000" b="0" i="0" u="none" strike="noStrike" cap="none" normalizeH="0" baseline="0" dirty="0" smtClean="0">
                <a:ln>
                  <a:noFill/>
                </a:ln>
                <a:effectLst/>
                <a:latin typeface="+mj-lt"/>
                <a:cs typeface="Arial" pitchFamily="34" charset="0"/>
              </a:rPr>
              <a:t> </a:t>
            </a:r>
          </a:p>
          <a:p>
            <a:pPr marL="0" marR="0" lvl="0" indent="0" algn="ctr" defTabSz="914400" rtl="0" eaLnBrk="1" fontAlgn="base" latinLnBrk="0" hangingPunct="1">
              <a:lnSpc>
                <a:spcPct val="100000"/>
              </a:lnSpc>
              <a:spcBef>
                <a:spcPct val="0"/>
              </a:spcBef>
              <a:spcAft>
                <a:spcPts val="0"/>
              </a:spcAft>
              <a:buClrTx/>
              <a:buSzTx/>
              <a:buFontTx/>
              <a:buNone/>
              <a:tabLst/>
            </a:pPr>
            <a:r>
              <a:rPr kumimoji="0" lang="pl-PL" sz="2000" b="0" i="0" u="none" strike="noStrike" cap="none" normalizeH="0" baseline="0" dirty="0" smtClean="0">
                <a:ln>
                  <a:noFill/>
                </a:ln>
                <a:effectLst/>
                <a:latin typeface="+mj-lt"/>
                <a:cs typeface="Arial" pitchFamily="34" charset="0"/>
              </a:rPr>
              <a:t>realizowane</a:t>
            </a:r>
            <a:r>
              <a:rPr kumimoji="0" lang="pl-PL" sz="2000" b="0" i="0" u="none" strike="noStrike" cap="none" normalizeH="0" dirty="0" smtClean="0">
                <a:ln>
                  <a:noFill/>
                </a:ln>
                <a:effectLst/>
                <a:latin typeface="+mj-lt"/>
                <a:cs typeface="Arial" pitchFamily="34" charset="0"/>
              </a:rPr>
              <a:t> przez  niektórych, związane </a:t>
            </a:r>
            <a:br>
              <a:rPr kumimoji="0" lang="pl-PL" sz="2000" b="0" i="0" u="none" strike="noStrike" cap="none" normalizeH="0" dirty="0" smtClean="0">
                <a:ln>
                  <a:noFill/>
                </a:ln>
                <a:effectLst/>
                <a:latin typeface="+mj-lt"/>
                <a:cs typeface="Arial" pitchFamily="34" charset="0"/>
              </a:rPr>
            </a:br>
            <a:r>
              <a:rPr kumimoji="0" lang="pl-PL" sz="2000" b="0" i="0" u="none" strike="noStrike" cap="none" normalizeH="0" dirty="0" smtClean="0">
                <a:ln>
                  <a:noFill/>
                </a:ln>
                <a:effectLst/>
                <a:latin typeface="+mj-lt"/>
                <a:cs typeface="Arial" pitchFamily="34" charset="0"/>
              </a:rPr>
              <a:t>w jednostkowymi,  niepowszechnymi  doświadczeniami</a:t>
            </a:r>
            <a:endParaRPr kumimoji="0" lang="pl-PL" sz="3600" b="0" i="0" u="none" strike="noStrike" cap="none" normalizeH="0" baseline="0" dirty="0" smtClean="0">
              <a:ln>
                <a:noFill/>
              </a:ln>
              <a:effectLst/>
              <a:latin typeface="+mj-lt"/>
              <a:cs typeface="Arial" pitchFamily="34" charset="0"/>
            </a:endParaRPr>
          </a:p>
        </p:txBody>
      </p:sp>
      <p:sp>
        <p:nvSpPr>
          <p:cNvPr id="11" name="Text Box 11"/>
          <p:cNvSpPr txBox="1">
            <a:spLocks noChangeArrowheads="1"/>
          </p:cNvSpPr>
          <p:nvPr/>
        </p:nvSpPr>
        <p:spPr bwMode="auto">
          <a:xfrm>
            <a:off x="262112" y="3867812"/>
            <a:ext cx="4860000" cy="432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0"/>
              </a:spcAft>
              <a:buClrTx/>
              <a:buSzTx/>
              <a:buFontTx/>
              <a:buNone/>
              <a:tabLst/>
            </a:pPr>
            <a:r>
              <a:rPr lang="pl-PL" sz="2000" b="0" dirty="0" smtClean="0">
                <a:effectLst/>
                <a:latin typeface="+mj-lt"/>
                <a:cs typeface="Arial" pitchFamily="34" charset="0"/>
              </a:rPr>
              <a:t>UMIEJĘTNOŚCI, </a:t>
            </a:r>
          </a:p>
          <a:p>
            <a:pPr marL="0" marR="0" lvl="0" indent="0" algn="ctr" defTabSz="914400" rtl="0" eaLnBrk="1" fontAlgn="base" latinLnBrk="0" hangingPunct="1">
              <a:lnSpc>
                <a:spcPct val="100000"/>
              </a:lnSpc>
              <a:spcBef>
                <a:spcPct val="0"/>
              </a:spcBef>
              <a:spcAft>
                <a:spcPts val="0"/>
              </a:spcAft>
              <a:buClrTx/>
              <a:buSzTx/>
              <a:buFontTx/>
              <a:buNone/>
              <a:tabLst/>
            </a:pPr>
            <a:r>
              <a:rPr lang="pl-PL" sz="2000" b="0" dirty="0" smtClean="0">
                <a:effectLst/>
                <a:latin typeface="+mj-lt"/>
                <a:cs typeface="Arial" pitchFamily="34" charset="0"/>
              </a:rPr>
              <a:t>którymi dysponują wszyscy</a:t>
            </a:r>
            <a:endParaRPr kumimoji="0" lang="pl-PL" sz="3600" b="0" i="0" u="none" strike="noStrike" cap="none" normalizeH="0" baseline="0" dirty="0" smtClean="0">
              <a:ln>
                <a:noFill/>
              </a:ln>
              <a:effectLst/>
              <a:latin typeface="+mj-lt"/>
              <a:cs typeface="Arial" pitchFamily="34" charset="0"/>
            </a:endParaRPr>
          </a:p>
        </p:txBody>
      </p:sp>
      <p:sp>
        <p:nvSpPr>
          <p:cNvPr id="12" name="Text Box 11"/>
          <p:cNvSpPr txBox="1">
            <a:spLocks noChangeArrowheads="1"/>
          </p:cNvSpPr>
          <p:nvPr/>
        </p:nvSpPr>
        <p:spPr bwMode="auto">
          <a:xfrm>
            <a:off x="7023280" y="3867812"/>
            <a:ext cx="4860000" cy="432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lgn="ctr">
              <a:spcAft>
                <a:spcPts val="0"/>
              </a:spcAft>
            </a:pPr>
            <a:r>
              <a:rPr lang="pl-PL" sz="2000" b="0" dirty="0" smtClean="0">
                <a:effectLst/>
                <a:latin typeface="+mj-lt"/>
                <a:cs typeface="Arial" pitchFamily="34" charset="0"/>
              </a:rPr>
              <a:t>UMIEJĘTNOŚCI</a:t>
            </a:r>
            <a:endParaRPr kumimoji="0" lang="pl-PL" sz="2000" b="0" i="0" u="none" strike="noStrike" cap="none" normalizeH="0" baseline="0" dirty="0" smtClean="0">
              <a:ln>
                <a:noFill/>
              </a:ln>
              <a:effectLst/>
              <a:latin typeface="+mj-lt"/>
              <a:cs typeface="Arial" pitchFamily="34" charset="0"/>
            </a:endParaRPr>
          </a:p>
          <a:p>
            <a:pPr lvl="0" algn="ctr">
              <a:spcAft>
                <a:spcPts val="0"/>
              </a:spcAft>
            </a:pPr>
            <a:r>
              <a:rPr lang="pl-PL" sz="2000" b="0" dirty="0" smtClean="0">
                <a:effectLst/>
                <a:latin typeface="+mj-lt"/>
                <a:cs typeface="Arial" pitchFamily="34" charset="0"/>
              </a:rPr>
              <a:t>którymi dysponują wybrani, </a:t>
            </a:r>
            <a:br>
              <a:rPr lang="pl-PL" sz="2000" b="0" dirty="0" smtClean="0">
                <a:effectLst/>
                <a:latin typeface="+mj-lt"/>
                <a:cs typeface="Arial" pitchFamily="34" charset="0"/>
              </a:rPr>
            </a:br>
            <a:r>
              <a:rPr lang="pl-PL" sz="2000" b="0" dirty="0" smtClean="0">
                <a:effectLst/>
                <a:latin typeface="+mj-lt"/>
                <a:cs typeface="Arial" pitchFamily="34" charset="0"/>
              </a:rPr>
              <a:t>np. sportowcy, muzycy</a:t>
            </a:r>
            <a:endParaRPr kumimoji="0" lang="pl-PL" sz="3600" b="0" i="0" u="none" strike="noStrike" cap="none" normalizeH="0" baseline="0" dirty="0" smtClean="0">
              <a:ln>
                <a:noFill/>
              </a:ln>
              <a:effectLst/>
              <a:latin typeface="+mj-lt"/>
              <a:cs typeface="Arial" pitchFamily="34" charset="0"/>
            </a:endParaRPr>
          </a:p>
        </p:txBody>
      </p:sp>
      <p:sp>
        <p:nvSpPr>
          <p:cNvPr id="13" name="Elipsa 12"/>
          <p:cNvSpPr/>
          <p:nvPr/>
        </p:nvSpPr>
        <p:spPr bwMode="auto">
          <a:xfrm>
            <a:off x="6258679" y="3854131"/>
            <a:ext cx="1205474" cy="976990"/>
          </a:xfrm>
          <a:prstGeom prst="ellipse">
            <a:avLst/>
          </a:prstGeom>
          <a:noFill/>
          <a:ln w="22225" cap="flat" cmpd="sng" algn="ctr">
            <a:solidFill>
              <a:srgbClr val="FF0000"/>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l-PL" sz="4000" b="1" i="0" u="none" strike="noStrike" cap="none" normalizeH="0" baseline="0" dirty="0" smtClean="0">
              <a:ln>
                <a:noFill/>
              </a:ln>
              <a:effectLst>
                <a:outerShdw blurRad="38100" dist="38100" dir="2700000" algn="tl">
                  <a:srgbClr val="000000">
                    <a:alpha val="43137"/>
                  </a:srgbClr>
                </a:outerShdw>
              </a:effectLst>
              <a:latin typeface="+mj-lt"/>
            </a:endParaRPr>
          </a:p>
        </p:txBody>
      </p:sp>
      <p:sp>
        <p:nvSpPr>
          <p:cNvPr id="14" name="Text Box 11"/>
          <p:cNvSpPr txBox="1">
            <a:spLocks noChangeArrowheads="1"/>
          </p:cNvSpPr>
          <p:nvPr/>
        </p:nvSpPr>
        <p:spPr bwMode="auto">
          <a:xfrm>
            <a:off x="111184" y="4955004"/>
            <a:ext cx="5161856" cy="432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lgn="ctr">
              <a:spcAft>
                <a:spcPts val="0"/>
              </a:spcAft>
            </a:pPr>
            <a:r>
              <a:rPr lang="pl-PL" sz="2000" b="0" dirty="0" smtClean="0">
                <a:effectLst/>
                <a:latin typeface="+mj-lt"/>
                <a:cs typeface="Arial" pitchFamily="34" charset="0"/>
              </a:rPr>
              <a:t>SPRAWNOŚĆ FIZYCZNA</a:t>
            </a:r>
            <a:br>
              <a:rPr lang="pl-PL" sz="2000" b="0" dirty="0" smtClean="0">
                <a:effectLst/>
                <a:latin typeface="+mj-lt"/>
                <a:cs typeface="Arial" pitchFamily="34" charset="0"/>
              </a:rPr>
            </a:br>
            <a:r>
              <a:rPr lang="pl-PL" sz="2000" b="0" dirty="0" smtClean="0">
                <a:effectLst/>
                <a:latin typeface="+mj-lt"/>
                <a:cs typeface="Arial" pitchFamily="34" charset="0"/>
              </a:rPr>
              <a:t>(CODZIENNA ZARADNOŚĆ RUCHOWA)</a:t>
            </a:r>
            <a:br>
              <a:rPr lang="pl-PL" sz="2000" b="0" dirty="0" smtClean="0">
                <a:effectLst/>
                <a:latin typeface="+mj-lt"/>
                <a:cs typeface="Arial" pitchFamily="34" charset="0"/>
              </a:rPr>
            </a:br>
            <a:r>
              <a:rPr lang="pl-PL" sz="2000" dirty="0" smtClean="0">
                <a:solidFill>
                  <a:srgbClr val="FF0000"/>
                </a:solidFill>
                <a:latin typeface="+mj-lt"/>
                <a:cs typeface="Arial" pitchFamily="34" charset="0"/>
              </a:rPr>
              <a:t>MODEL </a:t>
            </a:r>
            <a:br>
              <a:rPr lang="pl-PL" sz="2000" dirty="0" smtClean="0">
                <a:solidFill>
                  <a:srgbClr val="FF0000"/>
                </a:solidFill>
                <a:latin typeface="+mj-lt"/>
                <a:cs typeface="Arial" pitchFamily="34" charset="0"/>
              </a:rPr>
            </a:br>
            <a:r>
              <a:rPr lang="en-GB" sz="2000" b="1" dirty="0" smtClean="0">
                <a:solidFill>
                  <a:srgbClr val="FF0000"/>
                </a:solidFill>
                <a:latin typeface="+mj-lt"/>
                <a:cs typeface="Arial" pitchFamily="34" charset="0"/>
              </a:rPr>
              <a:t>Health Related</a:t>
            </a:r>
            <a:r>
              <a:rPr lang="pl-PL" sz="2000" b="1" dirty="0" smtClean="0">
                <a:solidFill>
                  <a:srgbClr val="FF0000"/>
                </a:solidFill>
                <a:latin typeface="+mj-lt"/>
                <a:cs typeface="Arial" pitchFamily="34" charset="0"/>
              </a:rPr>
              <a:t> Fitness</a:t>
            </a:r>
          </a:p>
        </p:txBody>
      </p:sp>
      <p:sp>
        <p:nvSpPr>
          <p:cNvPr id="15" name="Text Box 11"/>
          <p:cNvSpPr txBox="1">
            <a:spLocks noChangeArrowheads="1"/>
          </p:cNvSpPr>
          <p:nvPr/>
        </p:nvSpPr>
        <p:spPr bwMode="auto">
          <a:xfrm>
            <a:off x="7023280" y="4955004"/>
            <a:ext cx="4860000" cy="432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lgn="ctr">
              <a:spcAft>
                <a:spcPts val="0"/>
              </a:spcAft>
            </a:pPr>
            <a:r>
              <a:rPr lang="pl-PL" sz="2000" b="0" dirty="0" smtClean="0">
                <a:effectLst/>
                <a:latin typeface="+mj-lt"/>
                <a:cs typeface="Arial" pitchFamily="34" charset="0"/>
              </a:rPr>
              <a:t>SPRAWNOŚĆ MOTORYCZNA </a:t>
            </a:r>
            <a:br>
              <a:rPr lang="pl-PL" sz="2000" b="0" dirty="0" smtClean="0">
                <a:effectLst/>
                <a:latin typeface="+mj-lt"/>
                <a:cs typeface="Arial" pitchFamily="34" charset="0"/>
              </a:rPr>
            </a:br>
            <a:r>
              <a:rPr lang="pl-PL" sz="2000" b="0" dirty="0" smtClean="0">
                <a:effectLst/>
                <a:latin typeface="+mj-lt"/>
                <a:cs typeface="Arial" pitchFamily="34" charset="0"/>
              </a:rPr>
              <a:t>(SPRAWNOŚĆ RUCHOWA)</a:t>
            </a:r>
            <a:br>
              <a:rPr lang="pl-PL" sz="2000" b="0" dirty="0" smtClean="0">
                <a:effectLst/>
                <a:latin typeface="+mj-lt"/>
                <a:cs typeface="Arial" pitchFamily="34" charset="0"/>
              </a:rPr>
            </a:br>
            <a:r>
              <a:rPr lang="pl-PL" sz="2000" dirty="0" smtClean="0">
                <a:solidFill>
                  <a:srgbClr val="FF0000"/>
                </a:solidFill>
                <a:latin typeface="+mj-lt"/>
                <a:cs typeface="Arial" pitchFamily="34" charset="0"/>
              </a:rPr>
              <a:t>MODEL </a:t>
            </a:r>
            <a:br>
              <a:rPr lang="pl-PL" sz="2000" dirty="0" smtClean="0">
                <a:solidFill>
                  <a:srgbClr val="FF0000"/>
                </a:solidFill>
                <a:latin typeface="+mj-lt"/>
                <a:cs typeface="Arial" pitchFamily="34" charset="0"/>
              </a:rPr>
            </a:br>
            <a:r>
              <a:rPr lang="pl-PL" sz="2000" b="1" dirty="0" smtClean="0">
                <a:solidFill>
                  <a:srgbClr val="FF0000"/>
                </a:solidFill>
                <a:latin typeface="+mj-lt"/>
                <a:cs typeface="Arial" pitchFamily="34" charset="0"/>
              </a:rPr>
              <a:t>Performance </a:t>
            </a:r>
            <a:r>
              <a:rPr lang="en-GB" sz="2000" b="1" dirty="0" smtClean="0">
                <a:solidFill>
                  <a:srgbClr val="FF0000"/>
                </a:solidFill>
                <a:latin typeface="+mj-lt"/>
                <a:cs typeface="Arial" pitchFamily="34" charset="0"/>
              </a:rPr>
              <a:t>Related</a:t>
            </a:r>
            <a:r>
              <a:rPr lang="pl-PL" sz="2000" b="1" dirty="0" smtClean="0">
                <a:solidFill>
                  <a:srgbClr val="FF0000"/>
                </a:solidFill>
                <a:latin typeface="+mj-lt"/>
                <a:cs typeface="Arial" pitchFamily="34" charset="0"/>
              </a:rPr>
              <a:t> Fitness</a:t>
            </a:r>
            <a:endParaRPr kumimoji="0" lang="pl-PL" sz="2000" b="1" i="0" u="none" strike="noStrike" cap="none" normalizeH="0" baseline="0" dirty="0" smtClean="0">
              <a:ln>
                <a:noFill/>
              </a:ln>
              <a:solidFill>
                <a:srgbClr val="FF0000"/>
              </a:solidFill>
              <a:effectLst/>
              <a:latin typeface="+mj-lt"/>
              <a:cs typeface="Arial" pitchFamily="34" charset="0"/>
            </a:endParaRPr>
          </a:p>
        </p:txBody>
      </p:sp>
      <p:grpSp>
        <p:nvGrpSpPr>
          <p:cNvPr id="16" name="Grupa 15"/>
          <p:cNvGrpSpPr/>
          <p:nvPr/>
        </p:nvGrpSpPr>
        <p:grpSpPr>
          <a:xfrm>
            <a:off x="3818924" y="1520000"/>
            <a:ext cx="4932548" cy="576064"/>
            <a:chOff x="2188809" y="1887755"/>
            <a:chExt cx="4932548" cy="576064"/>
          </a:xfrm>
        </p:grpSpPr>
        <p:sp>
          <p:nvSpPr>
            <p:cNvPr id="17" name="Prążkowana strzałka w prawo 16"/>
            <p:cNvSpPr/>
            <p:nvPr/>
          </p:nvSpPr>
          <p:spPr bwMode="auto">
            <a:xfrm rot="2700000">
              <a:off x="6653305" y="1887755"/>
              <a:ext cx="360040" cy="576064"/>
            </a:xfrm>
            <a:prstGeom prst="stripedRightArrow">
              <a:avLst/>
            </a:prstGeom>
            <a:noFill/>
            <a:ln w="12700" cap="flat" cmpd="sng" algn="ctr">
              <a:solidFill>
                <a:srgbClr val="FFFF00"/>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l-PL" sz="4000" b="1" i="0" u="none" strike="noStrike" cap="none" normalizeH="0" baseline="0" smtClean="0">
                <a:ln>
                  <a:noFill/>
                </a:ln>
                <a:effectLst>
                  <a:outerShdw blurRad="38100" dist="38100" dir="2700000" algn="tl">
                    <a:srgbClr val="000000">
                      <a:alpha val="43137"/>
                    </a:srgbClr>
                  </a:outerShdw>
                </a:effectLst>
                <a:latin typeface="+mj-lt"/>
              </a:endParaRPr>
            </a:p>
          </p:txBody>
        </p:sp>
        <p:sp>
          <p:nvSpPr>
            <p:cNvPr id="18" name="Prążkowana strzałka w prawo 17"/>
            <p:cNvSpPr/>
            <p:nvPr/>
          </p:nvSpPr>
          <p:spPr bwMode="auto">
            <a:xfrm rot="8100000">
              <a:off x="2188809" y="1887755"/>
              <a:ext cx="360040" cy="576064"/>
            </a:xfrm>
            <a:prstGeom prst="stripedRightArrow">
              <a:avLst/>
            </a:prstGeom>
            <a:noFill/>
            <a:ln w="12700" cap="flat" cmpd="sng" algn="ctr">
              <a:solidFill>
                <a:srgbClr val="FFFF00"/>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defTabSz="914400" fontAlgn="base">
                <a:spcBef>
                  <a:spcPct val="0"/>
                </a:spcBef>
                <a:spcAft>
                  <a:spcPct val="0"/>
                </a:spcAft>
              </a:pPr>
              <a:endParaRPr lang="pl-PL" sz="4000" b="1">
                <a:effectLst>
                  <a:outerShdw blurRad="38100" dist="38100" dir="2700000" algn="tl">
                    <a:srgbClr val="000000">
                      <a:alpha val="43137"/>
                    </a:srgbClr>
                  </a:outerShdw>
                </a:effectLst>
                <a:latin typeface="+mj-lt"/>
              </a:endParaRPr>
            </a:p>
          </p:txBody>
        </p:sp>
      </p:grpSp>
      <p:grpSp>
        <p:nvGrpSpPr>
          <p:cNvPr id="19" name="Grupa 18"/>
          <p:cNvGrpSpPr/>
          <p:nvPr/>
        </p:nvGrpSpPr>
        <p:grpSpPr>
          <a:xfrm flipV="1">
            <a:off x="2202507" y="3351355"/>
            <a:ext cx="7776336" cy="375450"/>
            <a:chOff x="1997714" y="3537012"/>
            <a:chExt cx="5040560" cy="360040"/>
          </a:xfrm>
        </p:grpSpPr>
        <p:sp>
          <p:nvSpPr>
            <p:cNvPr id="20" name="Prążkowana strzałka w prawo 19"/>
            <p:cNvSpPr/>
            <p:nvPr/>
          </p:nvSpPr>
          <p:spPr bwMode="auto">
            <a:xfrm rot="5400000">
              <a:off x="6570222" y="3429000"/>
              <a:ext cx="360040" cy="576064"/>
            </a:xfrm>
            <a:prstGeom prst="stripedRightArrow">
              <a:avLst/>
            </a:prstGeom>
            <a:noFill/>
            <a:ln w="12700" cap="flat" cmpd="sng" algn="ctr">
              <a:solidFill>
                <a:srgbClr val="FFFF00"/>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defTabSz="914400" fontAlgn="base">
                <a:spcBef>
                  <a:spcPct val="0"/>
                </a:spcBef>
                <a:spcAft>
                  <a:spcPct val="0"/>
                </a:spcAft>
              </a:pPr>
              <a:endParaRPr lang="pl-PL" sz="4000" b="1">
                <a:effectLst>
                  <a:outerShdw blurRad="38100" dist="38100" dir="2700000" algn="tl">
                    <a:srgbClr val="000000">
                      <a:alpha val="43137"/>
                    </a:srgbClr>
                  </a:outerShdw>
                </a:effectLst>
                <a:latin typeface="+mj-lt"/>
              </a:endParaRPr>
            </a:p>
          </p:txBody>
        </p:sp>
        <p:sp>
          <p:nvSpPr>
            <p:cNvPr id="21" name="Prążkowana strzałka w prawo 20"/>
            <p:cNvSpPr/>
            <p:nvPr/>
          </p:nvSpPr>
          <p:spPr bwMode="auto">
            <a:xfrm rot="5400000">
              <a:off x="2105726" y="3429000"/>
              <a:ext cx="360040" cy="576064"/>
            </a:xfrm>
            <a:prstGeom prst="stripedRightArrow">
              <a:avLst/>
            </a:prstGeom>
            <a:noFill/>
            <a:ln w="12700" cap="flat" cmpd="sng" algn="ctr">
              <a:solidFill>
                <a:srgbClr val="FFFF00"/>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defTabSz="914400" fontAlgn="base">
                <a:spcBef>
                  <a:spcPct val="0"/>
                </a:spcBef>
                <a:spcAft>
                  <a:spcPct val="0"/>
                </a:spcAft>
              </a:pPr>
              <a:endParaRPr lang="pl-PL" sz="4000" b="1">
                <a:effectLst>
                  <a:outerShdw blurRad="38100" dist="38100" dir="2700000" algn="tl">
                    <a:srgbClr val="000000">
                      <a:alpha val="43137"/>
                    </a:srgbClr>
                  </a:outerShdw>
                </a:effectLst>
                <a:latin typeface="+mj-lt"/>
              </a:endParaRPr>
            </a:p>
          </p:txBody>
        </p:sp>
      </p:grpSp>
      <p:grpSp>
        <p:nvGrpSpPr>
          <p:cNvPr id="22" name="Grupa 21"/>
          <p:cNvGrpSpPr>
            <a:grpSpLocks noChangeAspect="1"/>
          </p:cNvGrpSpPr>
          <p:nvPr/>
        </p:nvGrpSpPr>
        <p:grpSpPr>
          <a:xfrm>
            <a:off x="4835860" y="2639876"/>
            <a:ext cx="2520280" cy="1999567"/>
            <a:chOff x="2051721" y="942032"/>
            <a:chExt cx="5040560" cy="3999133"/>
          </a:xfrm>
        </p:grpSpPr>
        <p:sp>
          <p:nvSpPr>
            <p:cNvPr id="23" name="AutoShape 12"/>
            <p:cNvSpPr>
              <a:spLocks noChangeArrowheads="1"/>
            </p:cNvSpPr>
            <p:nvPr/>
          </p:nvSpPr>
          <p:spPr bwMode="auto">
            <a:xfrm>
              <a:off x="2051721" y="942032"/>
              <a:ext cx="5040560" cy="3965821"/>
            </a:xfrm>
            <a:prstGeom prst="triangle">
              <a:avLst>
                <a:gd name="adj" fmla="val 50000"/>
              </a:avLst>
            </a:prstGeom>
            <a:noFill/>
            <a:ln w="19050">
              <a:solidFill>
                <a:srgbClr val="FFFF00"/>
              </a:solidFill>
              <a:prstDash val="dash"/>
              <a:miter lim="800000"/>
              <a:headEnd/>
              <a:tailEnd/>
            </a:ln>
          </p:spPr>
          <p:txBody>
            <a:bodyPr vert="horz" wrap="square" lIns="91440" tIns="45720" rIns="91440" bIns="45720" numCol="1" anchor="t" anchorCtr="0" compatLnSpc="1">
              <a:prstTxWarp prst="textNoShape">
                <a:avLst/>
              </a:prstTxWarp>
            </a:bodyPr>
            <a:lstStyle/>
            <a:p>
              <a:endParaRPr lang="pl-PL" sz="2000">
                <a:latin typeface="+mj-lt"/>
              </a:endParaRPr>
            </a:p>
          </p:txBody>
        </p:sp>
        <p:sp>
          <p:nvSpPr>
            <p:cNvPr id="24" name="Text Box 8"/>
            <p:cNvSpPr txBox="1">
              <a:spLocks noChangeArrowheads="1"/>
            </p:cNvSpPr>
            <p:nvPr/>
          </p:nvSpPr>
          <p:spPr bwMode="auto">
            <a:xfrm>
              <a:off x="3489163" y="3178647"/>
              <a:ext cx="2165676" cy="52684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pl-PL" sz="1200" b="1" i="0" u="none" strike="noStrike" cap="none" normalizeH="0" baseline="0" dirty="0" smtClean="0">
                  <a:ln>
                    <a:noFill/>
                  </a:ln>
                  <a:solidFill>
                    <a:srgbClr val="FFFF00"/>
                  </a:solidFill>
                  <a:effectLst/>
                  <a:latin typeface="+mj-lt"/>
                  <a:cs typeface="Arial" pitchFamily="34" charset="0"/>
                </a:rPr>
                <a:t>SPRAWNOŚĆ</a:t>
              </a:r>
            </a:p>
          </p:txBody>
        </p:sp>
        <p:sp>
          <p:nvSpPr>
            <p:cNvPr id="25" name="Text Box 13"/>
            <p:cNvSpPr txBox="1">
              <a:spLocks noChangeArrowheads="1"/>
            </p:cNvSpPr>
            <p:nvPr/>
          </p:nvSpPr>
          <p:spPr bwMode="auto">
            <a:xfrm>
              <a:off x="3670567" y="1717296"/>
              <a:ext cx="1802868" cy="33116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pl-PL" sz="1400" b="1" i="0" u="none" strike="noStrike" cap="none" normalizeH="0" baseline="0" dirty="0" smtClean="0">
                  <a:ln>
                    <a:noFill/>
                  </a:ln>
                  <a:effectLst/>
                  <a:latin typeface="+mj-lt"/>
                  <a:cs typeface="Arial" pitchFamily="34" charset="0"/>
                </a:rPr>
                <a:t>CHCIEĆ</a:t>
              </a:r>
              <a:endParaRPr kumimoji="0" lang="pl-PL" sz="1400" b="0" i="0" u="none" strike="noStrike" cap="none" normalizeH="0" baseline="0" dirty="0" smtClean="0">
                <a:ln>
                  <a:noFill/>
                </a:ln>
                <a:effectLst/>
                <a:latin typeface="+mj-lt"/>
                <a:cs typeface="Arial" pitchFamily="34" charset="0"/>
              </a:endParaRPr>
            </a:p>
          </p:txBody>
        </p:sp>
        <p:sp>
          <p:nvSpPr>
            <p:cNvPr id="26" name="Text Box 6"/>
            <p:cNvSpPr txBox="1">
              <a:spLocks noChangeArrowheads="1"/>
            </p:cNvSpPr>
            <p:nvPr/>
          </p:nvSpPr>
          <p:spPr bwMode="auto">
            <a:xfrm>
              <a:off x="2267745" y="4546873"/>
              <a:ext cx="953412" cy="39429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pl-PL" sz="1400" b="1" i="0" u="none" strike="noStrike" cap="none" normalizeH="0" baseline="0" dirty="0" smtClean="0">
                  <a:ln>
                    <a:noFill/>
                  </a:ln>
                  <a:effectLst/>
                  <a:latin typeface="+mj-lt"/>
                  <a:cs typeface="Arial" pitchFamily="34" charset="0"/>
                </a:rPr>
                <a:t>MÓC</a:t>
              </a:r>
              <a:endParaRPr kumimoji="0" lang="pl-PL" sz="1400" b="0" i="0" u="none" strike="noStrike" cap="none" normalizeH="0" baseline="0" dirty="0" smtClean="0">
                <a:ln>
                  <a:noFill/>
                </a:ln>
                <a:effectLst/>
                <a:latin typeface="+mj-lt"/>
                <a:cs typeface="Arial" pitchFamily="34" charset="0"/>
              </a:endParaRPr>
            </a:p>
          </p:txBody>
        </p:sp>
        <p:sp>
          <p:nvSpPr>
            <p:cNvPr id="27" name="Text Box 7"/>
            <p:cNvSpPr txBox="1">
              <a:spLocks noChangeArrowheads="1"/>
            </p:cNvSpPr>
            <p:nvPr/>
          </p:nvSpPr>
          <p:spPr bwMode="auto">
            <a:xfrm>
              <a:off x="5490221" y="4527777"/>
              <a:ext cx="1314028" cy="32464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pl-PL" sz="1400" b="1" i="0" u="none" strike="noStrike" cap="none" normalizeH="0" baseline="0" dirty="0" smtClean="0">
                  <a:ln>
                    <a:noFill/>
                  </a:ln>
                  <a:effectLst/>
                  <a:latin typeface="+mj-lt"/>
                  <a:cs typeface="Arial" pitchFamily="34" charset="0"/>
                </a:rPr>
                <a:t>UMIEĆ</a:t>
              </a:r>
              <a:endParaRPr kumimoji="0" lang="pl-PL" sz="1400" b="0" i="0" u="none" strike="noStrike" cap="none" normalizeH="0" baseline="0" dirty="0" smtClean="0">
                <a:ln>
                  <a:noFill/>
                </a:ln>
                <a:effectLst/>
                <a:latin typeface="+mj-lt"/>
                <a:cs typeface="Arial" pitchFamily="34" charset="0"/>
              </a:endParaRPr>
            </a:p>
          </p:txBody>
        </p:sp>
        <p:grpSp>
          <p:nvGrpSpPr>
            <p:cNvPr id="28" name="Grupa 17"/>
            <p:cNvGrpSpPr/>
            <p:nvPr/>
          </p:nvGrpSpPr>
          <p:grpSpPr>
            <a:xfrm>
              <a:off x="2789956" y="2081768"/>
              <a:ext cx="3624118" cy="2266403"/>
              <a:chOff x="2789956" y="2159159"/>
              <a:chExt cx="3624118" cy="2266403"/>
            </a:xfrm>
          </p:grpSpPr>
          <p:sp>
            <p:nvSpPr>
              <p:cNvPr id="29" name="AutoShape 14"/>
              <p:cNvSpPr>
                <a:spLocks noChangeArrowheads="1"/>
              </p:cNvSpPr>
              <p:nvPr/>
            </p:nvSpPr>
            <p:spPr bwMode="auto">
              <a:xfrm>
                <a:off x="4382481" y="2159159"/>
                <a:ext cx="379044" cy="948496"/>
              </a:xfrm>
              <a:prstGeom prst="upDownArrow">
                <a:avLst>
                  <a:gd name="adj1" fmla="val 50000"/>
                  <a:gd name="adj2" fmla="val 57273"/>
                </a:avLst>
              </a:prstGeom>
              <a:solidFill>
                <a:srgbClr val="FFFFFF"/>
              </a:solidFill>
              <a:ln w="9525">
                <a:solidFill>
                  <a:srgbClr val="0033CC"/>
                </a:solidFill>
                <a:miter lim="800000"/>
                <a:headEnd/>
                <a:tailEnd/>
              </a:ln>
            </p:spPr>
            <p:txBody>
              <a:bodyPr vert="horz" wrap="square" lIns="91440" tIns="45720" rIns="91440" bIns="45720" numCol="1" anchor="t" anchorCtr="0" compatLnSpc="1">
                <a:prstTxWarp prst="textNoShape">
                  <a:avLst/>
                </a:prstTxWarp>
              </a:bodyPr>
              <a:lstStyle/>
              <a:p>
                <a:endParaRPr lang="pl-PL" sz="2000">
                  <a:latin typeface="+mj-lt"/>
                </a:endParaRPr>
              </a:p>
            </p:txBody>
          </p:sp>
          <p:sp>
            <p:nvSpPr>
              <p:cNvPr id="30" name="AutoShape 15"/>
              <p:cNvSpPr>
                <a:spLocks noChangeArrowheads="1"/>
              </p:cNvSpPr>
              <p:nvPr/>
            </p:nvSpPr>
            <p:spPr bwMode="auto">
              <a:xfrm rot="3195930">
                <a:off x="3071431" y="3754841"/>
                <a:ext cx="370702" cy="933652"/>
              </a:xfrm>
              <a:prstGeom prst="upDownArrow">
                <a:avLst>
                  <a:gd name="adj1" fmla="val 50000"/>
                  <a:gd name="adj2" fmla="val 57273"/>
                </a:avLst>
              </a:prstGeom>
              <a:solidFill>
                <a:srgbClr val="FFFFFF"/>
              </a:solidFill>
              <a:ln w="9525">
                <a:solidFill>
                  <a:srgbClr val="0033CC"/>
                </a:solidFill>
                <a:miter lim="800000"/>
                <a:headEnd/>
                <a:tailEnd/>
              </a:ln>
            </p:spPr>
            <p:txBody>
              <a:bodyPr vert="horz" wrap="square" lIns="91440" tIns="45720" rIns="91440" bIns="45720" numCol="1" anchor="t" anchorCtr="0" compatLnSpc="1">
                <a:prstTxWarp prst="textNoShape">
                  <a:avLst/>
                </a:prstTxWarp>
              </a:bodyPr>
              <a:lstStyle/>
              <a:p>
                <a:endParaRPr lang="pl-PL" sz="2000">
                  <a:latin typeface="+mj-lt"/>
                </a:endParaRPr>
              </a:p>
            </p:txBody>
          </p:sp>
          <p:sp>
            <p:nvSpPr>
              <p:cNvPr id="31" name="AutoShape 16"/>
              <p:cNvSpPr>
                <a:spLocks noChangeArrowheads="1"/>
              </p:cNvSpPr>
              <p:nvPr/>
            </p:nvSpPr>
            <p:spPr bwMode="auto">
              <a:xfrm rot="18662223">
                <a:off x="5761897" y="3773385"/>
                <a:ext cx="370702" cy="933652"/>
              </a:xfrm>
              <a:prstGeom prst="upDownArrow">
                <a:avLst>
                  <a:gd name="adj1" fmla="val 50000"/>
                  <a:gd name="adj2" fmla="val 57273"/>
                </a:avLst>
              </a:prstGeom>
              <a:solidFill>
                <a:srgbClr val="FFFFFF"/>
              </a:solidFill>
              <a:ln w="9525">
                <a:solidFill>
                  <a:srgbClr val="0033CC"/>
                </a:solidFill>
                <a:miter lim="800000"/>
                <a:headEnd/>
                <a:tailEnd/>
              </a:ln>
            </p:spPr>
            <p:txBody>
              <a:bodyPr vert="horz" wrap="square" lIns="91440" tIns="45720" rIns="91440" bIns="45720" numCol="1" anchor="t" anchorCtr="0" compatLnSpc="1">
                <a:prstTxWarp prst="textNoShape">
                  <a:avLst/>
                </a:prstTxWarp>
              </a:bodyPr>
              <a:lstStyle/>
              <a:p>
                <a:endParaRPr lang="pl-PL" sz="2000">
                  <a:latin typeface="+mj-lt"/>
                </a:endParaRPr>
              </a:p>
            </p:txBody>
          </p:sp>
        </p:grpSp>
      </p:grpSp>
    </p:spTree>
    <p:extLst>
      <p:ext uri="{BB962C8B-B14F-4D97-AF65-F5344CB8AC3E}">
        <p14:creationId xmlns:p14="http://schemas.microsoft.com/office/powerpoint/2010/main" xmlns="" val="158344591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000"/>
                                        <p:tgtEl>
                                          <p:spTgt spid="2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0"/>
                                        <p:tgtEl>
                                          <p:spTgt spid="8"/>
                                        </p:tgtEl>
                                      </p:cBhvr>
                                    </p:animEffect>
                                  </p:childTnLst>
                                </p:cTn>
                              </p:par>
                              <p:par>
                                <p:cTn id="16" presetID="10" presetClass="entr" presetSubtype="0" fill="hold" nodeType="withEffect">
                                  <p:stCondLst>
                                    <p:cond delay="140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20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20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20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2000"/>
                                        <p:tgtEl>
                                          <p:spTgt spid="19"/>
                                        </p:tgtEl>
                                      </p:cBhvr>
                                    </p:animEffect>
                                  </p:childTnLst>
                                </p:cTn>
                              </p:par>
                              <p:par>
                                <p:cTn id="32" presetID="10" presetClass="entr" presetSubtype="0" fill="hold" grpId="0" nodeType="withEffect">
                                  <p:stCondLst>
                                    <p:cond delay="100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2000"/>
                                        <p:tgtEl>
                                          <p:spTgt spid="11"/>
                                        </p:tgtEl>
                                      </p:cBhvr>
                                    </p:animEffect>
                                  </p:childTnLst>
                                </p:cTn>
                              </p:par>
                              <p:par>
                                <p:cTn id="35" presetID="10" presetClass="entr" presetSubtype="0" fill="hold" grpId="0" nodeType="withEffect">
                                  <p:stCondLst>
                                    <p:cond delay="100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20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2000"/>
                                        <p:tgtEl>
                                          <p:spTgt spid="14"/>
                                        </p:tgtEl>
                                      </p:cBhvr>
                                    </p:animEffect>
                                  </p:childTnLst>
                                </p:cTn>
                              </p:par>
                              <p:par>
                                <p:cTn id="43" presetID="10" presetClass="entr" presetSubtype="0" fill="hold" nodeType="withEffect">
                                  <p:stCondLst>
                                    <p:cond delay="10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sprawność fizyczna</a:t>
            </a:r>
          </a:p>
        </p:txBody>
      </p:sp>
      <p:sp>
        <p:nvSpPr>
          <p:cNvPr id="3" name="Symbol zastępczy zawartości 2"/>
          <p:cNvSpPr>
            <a:spLocks noGrp="1"/>
          </p:cNvSpPr>
          <p:nvPr>
            <p:ph idx="1"/>
          </p:nvPr>
        </p:nvSpPr>
        <p:spPr/>
        <p:txBody>
          <a:bodyPr/>
          <a:lstStyle/>
          <a:p>
            <a:pPr marL="180975" indent="-180975">
              <a:buNone/>
            </a:pPr>
            <a:r>
              <a:rPr lang="pl-PL" sz="2400" dirty="0"/>
              <a:t>To ruchowa zaradność człowieka w różnych sytuacjach życia codziennego</a:t>
            </a:r>
            <a:r>
              <a:rPr lang="pl-PL" sz="2400" dirty="0" smtClean="0"/>
              <a:t>, to </a:t>
            </a:r>
            <a:r>
              <a:rPr lang="pl-PL" sz="2400" dirty="0"/>
              <a:t>motoryczne przystosowanie się do warunków, jakie mu stwarza biogeograficzne </a:t>
            </a:r>
            <a:r>
              <a:rPr lang="pl-PL" sz="2400" dirty="0" smtClean="0"/>
              <a:t>i </a:t>
            </a:r>
            <a:r>
              <a:rPr lang="pl-PL" sz="2400" dirty="0"/>
              <a:t>socjoekonomiczne środowisko.</a:t>
            </a:r>
          </a:p>
          <a:p>
            <a:pPr marL="180975" indent="-180975">
              <a:buNone/>
            </a:pPr>
            <a:r>
              <a:rPr lang="pl-PL" sz="2400" dirty="0"/>
              <a:t>W tym sensie pojęcie sprawności fizycznej zbliża się do </a:t>
            </a:r>
            <a:r>
              <a:rPr lang="pl-PL" sz="2400" dirty="0" smtClean="0"/>
              <a:t>współcześnie rozumianego </a:t>
            </a:r>
            <a:r>
              <a:rPr lang="pl-PL" sz="2400" dirty="0"/>
              <a:t>zdrowia </a:t>
            </a:r>
            <a:r>
              <a:rPr lang="pl-PL" sz="2400" dirty="0" smtClean="0"/>
              <a:t>dając </a:t>
            </a:r>
            <a:r>
              <a:rPr lang="pl-PL" sz="2400" dirty="0"/>
              <a:t>człowiekowi „możliwość osiągnięcia optymalnej jakości życia”</a:t>
            </a:r>
            <a:r>
              <a:rPr lang="pl-PL" sz="2400" baseline="30000" dirty="0"/>
              <a:t>1</a:t>
            </a:r>
            <a:r>
              <a:rPr lang="pl-PL" sz="2400" dirty="0"/>
              <a:t>. </a:t>
            </a:r>
          </a:p>
          <a:p>
            <a:pPr marL="180975" indent="-180975">
              <a:buNone/>
            </a:pPr>
            <a:endParaRPr lang="pl-PL" sz="2400" dirty="0" smtClean="0"/>
          </a:p>
          <a:p>
            <a:pPr marL="180975" indent="-180975">
              <a:buNone/>
            </a:pPr>
            <a:endParaRPr lang="pl-PL" dirty="0"/>
          </a:p>
          <a:p>
            <a:endParaRPr lang="pl-PL" dirty="0"/>
          </a:p>
        </p:txBody>
      </p:sp>
      <p:sp>
        <p:nvSpPr>
          <p:cNvPr id="4" name="Symbol zastępczy daty 3"/>
          <p:cNvSpPr>
            <a:spLocks noGrp="1"/>
          </p:cNvSpPr>
          <p:nvPr>
            <p:ph type="dt" sz="half" idx="2"/>
          </p:nvPr>
        </p:nvSpPr>
        <p:spPr/>
        <p:txBody>
          <a:bodyPr/>
          <a:lstStyle/>
          <a:p>
            <a:fld id="{7023FDC5-DF31-41F8-978F-0CC7BC36FD43}" type="datetime4">
              <a:rPr lang="pl-PL" smtClean="0"/>
              <a:pPr/>
              <a:t>22 kwietnia 2017</a:t>
            </a:fld>
            <a:endParaRPr lang="en-US" dirty="0"/>
          </a:p>
        </p:txBody>
      </p:sp>
      <p:sp>
        <p:nvSpPr>
          <p:cNvPr id="5" name="Symbol zastępczy stopki 4"/>
          <p:cNvSpPr>
            <a:spLocks noGrp="1"/>
          </p:cNvSpPr>
          <p:nvPr>
            <p:ph type="ftr" sz="quarter" idx="3"/>
          </p:nvPr>
        </p:nvSpPr>
        <p:spPr/>
        <p:txBody>
          <a:bodyPr/>
          <a:lstStyle/>
          <a:p>
            <a:pPr algn="ctr"/>
            <a:r>
              <a:rPr lang="pl-PL" dirty="0" smtClean="0"/>
              <a:t>dr Janusz Dobosz, Akademia Wychowania Fizycznego Józefa Piłsudskiego w Warszawie</a:t>
            </a:r>
            <a:br>
              <a:rPr lang="pl-PL" dirty="0" smtClean="0"/>
            </a:br>
            <a:r>
              <a:rPr lang="pl-PL" dirty="0" smtClean="0"/>
              <a:t>Narodowe Centrum Badania Kondycji Fizycznej</a:t>
            </a:r>
            <a:endParaRPr lang="en-US" dirty="0"/>
          </a:p>
        </p:txBody>
      </p:sp>
      <p:sp>
        <p:nvSpPr>
          <p:cNvPr id="6" name="Text Box 11"/>
          <p:cNvSpPr txBox="1">
            <a:spLocks noChangeArrowheads="1"/>
          </p:cNvSpPr>
          <p:nvPr/>
        </p:nvSpPr>
        <p:spPr bwMode="auto">
          <a:xfrm>
            <a:off x="6522720" y="5564787"/>
            <a:ext cx="5532224" cy="3865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228600" indent="-228600" fontAlgn="base">
              <a:spcBef>
                <a:spcPct val="0"/>
              </a:spcBef>
            </a:pPr>
            <a:r>
              <a:rPr lang="pl-PL" sz="1100" dirty="0">
                <a:cs typeface="Arial" panose="020B0604020202020204" pitchFamily="34" charset="0"/>
              </a:rPr>
              <a:t>2</a:t>
            </a:r>
            <a:r>
              <a:rPr lang="pl-PL" sz="1100" dirty="0" smtClean="0">
                <a:cs typeface="Arial" panose="020B0604020202020204" pitchFamily="34" charset="0"/>
              </a:rPr>
              <a:t>/ </a:t>
            </a:r>
            <a:r>
              <a:rPr lang="pl-PL" sz="1100" dirty="0">
                <a:cs typeface="Arial" panose="020B0604020202020204" pitchFamily="34" charset="0"/>
              </a:rPr>
              <a:t>Franks B. D. (1994): Test sprawności fizycznej dzieci i młodzieży YMCA. Przekład </a:t>
            </a:r>
            <a:r>
              <a:rPr lang="pl-PL" sz="1100" dirty="0" smtClean="0">
                <a:cs typeface="Arial" panose="020B0604020202020204" pitchFamily="34" charset="0"/>
              </a:rPr>
              <a:t/>
            </a:r>
            <a:br>
              <a:rPr lang="pl-PL" sz="1100" dirty="0" smtClean="0">
                <a:cs typeface="Arial" panose="020B0604020202020204" pitchFamily="34" charset="0"/>
              </a:rPr>
            </a:br>
            <a:r>
              <a:rPr lang="pl-PL" sz="1100" dirty="0" smtClean="0">
                <a:cs typeface="Arial" panose="020B0604020202020204" pitchFamily="34" charset="0"/>
              </a:rPr>
              <a:t>z </a:t>
            </a:r>
            <a:r>
              <a:rPr lang="pl-PL" sz="1100" dirty="0">
                <a:cs typeface="Arial" panose="020B0604020202020204" pitchFamily="34" charset="0"/>
              </a:rPr>
              <a:t>jęz. ang. W. Osiński i E. Wachowski. Wyd. AWF Poznań. s. </a:t>
            </a:r>
            <a:r>
              <a:rPr lang="pl-PL" sz="1100" dirty="0" smtClean="0">
                <a:cs typeface="Arial" panose="020B0604020202020204" pitchFamily="34" charset="0"/>
              </a:rPr>
              <a:t>13 </a:t>
            </a:r>
            <a:endParaRPr lang="pl-PL" sz="1100" dirty="0">
              <a:cs typeface="Arial" panose="020B0604020202020204" pitchFamily="34" charset="0"/>
            </a:endParaRPr>
          </a:p>
        </p:txBody>
      </p:sp>
    </p:spTree>
    <p:extLst>
      <p:ext uri="{BB962C8B-B14F-4D97-AF65-F5344CB8AC3E}">
        <p14:creationId xmlns:p14="http://schemas.microsoft.com/office/powerpoint/2010/main" xmlns="" val="147564238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ROZWÓJ fizyczny</a:t>
            </a:r>
            <a:endParaRPr lang="pl-PL" dirty="0"/>
          </a:p>
        </p:txBody>
      </p:sp>
      <p:sp>
        <p:nvSpPr>
          <p:cNvPr id="3" name="Symbol zastępczy zawartości 2"/>
          <p:cNvSpPr>
            <a:spLocks noGrp="1"/>
          </p:cNvSpPr>
          <p:nvPr>
            <p:ph idx="1"/>
          </p:nvPr>
        </p:nvSpPr>
        <p:spPr/>
        <p:txBody>
          <a:bodyPr/>
          <a:lstStyle/>
          <a:p>
            <a:pPr marL="180975" indent="-180975">
              <a:buNone/>
            </a:pPr>
            <a:r>
              <a:rPr lang="pl-PL" sz="2400" dirty="0" smtClean="0">
                <a:effectLst/>
              </a:rPr>
              <a:t>Jest etapem ontogenezy.</a:t>
            </a:r>
          </a:p>
          <a:p>
            <a:pPr marL="180975" indent="-180975">
              <a:buNone/>
            </a:pPr>
            <a:r>
              <a:rPr lang="pl-PL" dirty="0" smtClean="0">
                <a:effectLst/>
              </a:rPr>
              <a:t>To </a:t>
            </a:r>
            <a:r>
              <a:rPr lang="pl-PL" dirty="0">
                <a:effectLst/>
              </a:rPr>
              <a:t>c</a:t>
            </a:r>
            <a:r>
              <a:rPr lang="pl-PL" sz="2400" dirty="0" smtClean="0">
                <a:effectLst/>
              </a:rPr>
              <a:t>iąg </a:t>
            </a:r>
            <a:r>
              <a:rPr lang="pl-PL" sz="2400" dirty="0">
                <a:effectLst/>
              </a:rPr>
              <a:t>przemian w życiu osobniczym prowadzących od prostej konstrukcji komórkowej do wykształcenia złożonego organizmu człowieka. Przemiany te mają miejsce </a:t>
            </a:r>
            <a:r>
              <a:rPr lang="pl-PL" sz="2400" dirty="0" smtClean="0">
                <a:effectLst/>
              </a:rPr>
              <a:t>w </a:t>
            </a:r>
            <a:r>
              <a:rPr lang="pl-PL" sz="2400" dirty="0">
                <a:effectLst/>
              </a:rPr>
              <a:t>latach dzieciństwa, dojrzewania </a:t>
            </a:r>
            <a:r>
              <a:rPr lang="pl-PL" sz="2400" dirty="0" smtClean="0">
                <a:effectLst/>
              </a:rPr>
              <a:t>i </a:t>
            </a:r>
            <a:r>
              <a:rPr lang="pl-PL" sz="2400" dirty="0">
                <a:effectLst/>
              </a:rPr>
              <a:t>młodości. Prowadzą do osiągnięcia przez jednostkę samodzielnej egzystencji i możliwości wydania potomstwa – osiągnięcia </a:t>
            </a:r>
            <a:r>
              <a:rPr lang="pl-PL" sz="2400" dirty="0" smtClean="0">
                <a:effectLst/>
              </a:rPr>
              <a:t>dojrzałości</a:t>
            </a:r>
            <a:r>
              <a:rPr lang="pl-PL" sz="2400" baseline="30000" dirty="0" smtClean="0"/>
              <a:t>3</a:t>
            </a:r>
            <a:r>
              <a:rPr lang="pl-PL" sz="2400" dirty="0" smtClean="0"/>
              <a:t>. </a:t>
            </a:r>
            <a:endParaRPr lang="pl-PL" sz="2400" dirty="0"/>
          </a:p>
          <a:p>
            <a:endParaRPr lang="pl-PL" sz="2400" dirty="0"/>
          </a:p>
        </p:txBody>
      </p:sp>
      <p:sp>
        <p:nvSpPr>
          <p:cNvPr id="4" name="Symbol zastępczy daty 3"/>
          <p:cNvSpPr>
            <a:spLocks noGrp="1"/>
          </p:cNvSpPr>
          <p:nvPr>
            <p:ph type="dt" sz="half" idx="2"/>
          </p:nvPr>
        </p:nvSpPr>
        <p:spPr/>
        <p:txBody>
          <a:bodyPr/>
          <a:lstStyle/>
          <a:p>
            <a:fld id="{7023FDC5-DF31-41F8-978F-0CC7BC36FD43}" type="datetime4">
              <a:rPr lang="pl-PL" smtClean="0"/>
              <a:pPr/>
              <a:t>22 kwietnia 2017</a:t>
            </a:fld>
            <a:endParaRPr lang="en-US" dirty="0"/>
          </a:p>
        </p:txBody>
      </p:sp>
      <p:sp>
        <p:nvSpPr>
          <p:cNvPr id="5" name="Symbol zastępczy stopki 4"/>
          <p:cNvSpPr>
            <a:spLocks noGrp="1"/>
          </p:cNvSpPr>
          <p:nvPr>
            <p:ph type="ftr" sz="quarter" idx="3"/>
          </p:nvPr>
        </p:nvSpPr>
        <p:spPr/>
        <p:txBody>
          <a:bodyPr/>
          <a:lstStyle/>
          <a:p>
            <a:pPr algn="ctr"/>
            <a:r>
              <a:rPr lang="pl-PL" dirty="0" smtClean="0"/>
              <a:t>dr Janusz Dobosz, Akademia Wychowania Fizycznego Józefa Piłsudskiego w Warszawie</a:t>
            </a:r>
            <a:br>
              <a:rPr lang="pl-PL" dirty="0" smtClean="0"/>
            </a:br>
            <a:r>
              <a:rPr lang="pl-PL" dirty="0" smtClean="0"/>
              <a:t>Narodowe Centrum Badania Kondycji Fizycznej</a:t>
            </a:r>
            <a:endParaRPr lang="en-US" dirty="0"/>
          </a:p>
        </p:txBody>
      </p:sp>
      <p:sp>
        <p:nvSpPr>
          <p:cNvPr id="6" name="Text Box 11"/>
          <p:cNvSpPr txBox="1">
            <a:spLocks noChangeArrowheads="1"/>
          </p:cNvSpPr>
          <p:nvPr/>
        </p:nvSpPr>
        <p:spPr bwMode="auto">
          <a:xfrm>
            <a:off x="6522720" y="5564787"/>
            <a:ext cx="5532224" cy="3865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228600" indent="-228600" fontAlgn="base">
              <a:spcBef>
                <a:spcPct val="0"/>
              </a:spcBef>
            </a:pPr>
            <a:r>
              <a:rPr lang="pl-PL" sz="1100" dirty="0">
                <a:cs typeface="Arial" panose="020B0604020202020204" pitchFamily="34" charset="0"/>
              </a:rPr>
              <a:t>3</a:t>
            </a:r>
            <a:r>
              <a:rPr lang="pl-PL" sz="1100" dirty="0" smtClean="0">
                <a:cs typeface="Arial" panose="020B0604020202020204" pitchFamily="34" charset="0"/>
              </a:rPr>
              <a:t>/ </a:t>
            </a:r>
            <a:r>
              <a:rPr lang="pl-PL" sz="1100" dirty="0">
                <a:cs typeface="Arial" panose="020B0604020202020204" pitchFamily="34" charset="0"/>
              </a:rPr>
              <a:t>Wolański N. [2012]: Rozwój biologiczny człowieka. Wyd. VIII. Wydawnictwo Naukowe PWN SA</a:t>
            </a:r>
            <a:r>
              <a:rPr lang="pl-PL" sz="1100" dirty="0" smtClean="0">
                <a:cs typeface="Arial" panose="020B0604020202020204" pitchFamily="34" charset="0"/>
              </a:rPr>
              <a:t> </a:t>
            </a:r>
            <a:endParaRPr lang="pl-PL" sz="1100" dirty="0">
              <a:cs typeface="Arial" panose="020B0604020202020204" pitchFamily="34" charset="0"/>
            </a:endParaRPr>
          </a:p>
        </p:txBody>
      </p:sp>
    </p:spTree>
    <p:extLst>
      <p:ext uri="{BB962C8B-B14F-4D97-AF65-F5344CB8AC3E}">
        <p14:creationId xmlns:p14="http://schemas.microsoft.com/office/powerpoint/2010/main" xmlns="" val="215951461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WYDOLNOŚĆ fizyczna</a:t>
            </a:r>
            <a:endParaRPr lang="pl-PL" dirty="0"/>
          </a:p>
        </p:txBody>
      </p:sp>
      <p:sp>
        <p:nvSpPr>
          <p:cNvPr id="3" name="Symbol zastępczy zawartości 2"/>
          <p:cNvSpPr>
            <a:spLocks noGrp="1"/>
          </p:cNvSpPr>
          <p:nvPr>
            <p:ph idx="1"/>
          </p:nvPr>
        </p:nvSpPr>
        <p:spPr/>
        <p:txBody>
          <a:bodyPr/>
          <a:lstStyle/>
          <a:p>
            <a:pPr marL="180975" indent="-180975">
              <a:buNone/>
            </a:pPr>
            <a:r>
              <a:rPr lang="pl-PL" sz="2400" dirty="0" smtClean="0"/>
              <a:t>Zdolność </a:t>
            </a:r>
            <a:r>
              <a:rPr lang="pl-PL" sz="2400" dirty="0"/>
              <a:t>organizmu do </a:t>
            </a:r>
            <a:r>
              <a:rPr lang="pl-PL" sz="2400" dirty="0" smtClean="0"/>
              <a:t>długotrwałego </a:t>
            </a:r>
            <a:r>
              <a:rPr lang="pl-PL" sz="2400" dirty="0"/>
              <a:t>i silnie </a:t>
            </a:r>
            <a:r>
              <a:rPr lang="pl-PL" sz="2400" dirty="0" smtClean="0"/>
              <a:t>obciążającego wysiłku wykonywanego z </a:t>
            </a:r>
            <a:r>
              <a:rPr lang="pl-PL" sz="2400" dirty="0"/>
              <a:t>zaangażowaniem dużych grup mięśniowych oraz efektywnego usuwania jego skutków (zmęczenia). To wyraz sprawności fizjologicznych mechanizmów zapewniających adaptację </a:t>
            </a:r>
            <a:r>
              <a:rPr lang="pl-PL" sz="2400" dirty="0" smtClean="0"/>
              <a:t>ustroju </a:t>
            </a:r>
            <a:r>
              <a:rPr lang="pl-PL" sz="2400" dirty="0"/>
              <a:t>do pracy mięśniowej i powrót do stanu wyjściowego po jej zakończeniu. Wydolność fizyczna jest miarą tolerancji organizmu na wysiłek fizyczny i możliwości utrzymywania </a:t>
            </a:r>
            <a:r>
              <a:rPr lang="pl-PL" sz="2400" dirty="0" smtClean="0"/>
              <a:t>homeostazy</a:t>
            </a:r>
            <a:r>
              <a:rPr lang="pl-PL" sz="2400" baseline="30000" dirty="0" smtClean="0"/>
              <a:t>4</a:t>
            </a:r>
            <a:r>
              <a:rPr lang="pl-PL" sz="2400" dirty="0" smtClean="0"/>
              <a:t>.</a:t>
            </a:r>
            <a:endParaRPr lang="pl-PL" sz="2400" dirty="0"/>
          </a:p>
        </p:txBody>
      </p:sp>
      <p:sp>
        <p:nvSpPr>
          <p:cNvPr id="4" name="Symbol zastępczy daty 3"/>
          <p:cNvSpPr>
            <a:spLocks noGrp="1"/>
          </p:cNvSpPr>
          <p:nvPr>
            <p:ph type="dt" sz="half" idx="2"/>
          </p:nvPr>
        </p:nvSpPr>
        <p:spPr/>
        <p:txBody>
          <a:bodyPr/>
          <a:lstStyle/>
          <a:p>
            <a:fld id="{7023FDC5-DF31-41F8-978F-0CC7BC36FD43}" type="datetime4">
              <a:rPr lang="pl-PL" smtClean="0"/>
              <a:pPr/>
              <a:t>22 kwietnia 2017</a:t>
            </a:fld>
            <a:endParaRPr lang="en-US" dirty="0"/>
          </a:p>
        </p:txBody>
      </p:sp>
      <p:sp>
        <p:nvSpPr>
          <p:cNvPr id="5" name="Symbol zastępczy stopki 4"/>
          <p:cNvSpPr>
            <a:spLocks noGrp="1"/>
          </p:cNvSpPr>
          <p:nvPr>
            <p:ph type="ftr" sz="quarter" idx="3"/>
          </p:nvPr>
        </p:nvSpPr>
        <p:spPr/>
        <p:txBody>
          <a:bodyPr/>
          <a:lstStyle/>
          <a:p>
            <a:pPr algn="ctr"/>
            <a:r>
              <a:rPr lang="pl-PL" dirty="0" smtClean="0"/>
              <a:t>dr Janusz Dobosz, Akademia Wychowania Fizycznego Józefa Piłsudskiego w Warszawie</a:t>
            </a:r>
            <a:br>
              <a:rPr lang="pl-PL" dirty="0" smtClean="0"/>
            </a:br>
            <a:r>
              <a:rPr lang="pl-PL" dirty="0" smtClean="0"/>
              <a:t>Narodowe Centrum Badania Kondycji Fizycznej</a:t>
            </a:r>
            <a:endParaRPr lang="en-US" dirty="0"/>
          </a:p>
        </p:txBody>
      </p:sp>
      <p:sp>
        <p:nvSpPr>
          <p:cNvPr id="6" name="Text Box 11"/>
          <p:cNvSpPr txBox="1">
            <a:spLocks noChangeArrowheads="1"/>
          </p:cNvSpPr>
          <p:nvPr/>
        </p:nvSpPr>
        <p:spPr bwMode="auto">
          <a:xfrm>
            <a:off x="6522720" y="5564787"/>
            <a:ext cx="5532224" cy="3865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228600" indent="-228600" fontAlgn="base">
              <a:spcBef>
                <a:spcPct val="0"/>
              </a:spcBef>
            </a:pPr>
            <a:r>
              <a:rPr lang="pl-PL" sz="1100" dirty="0" smtClean="0">
                <a:cs typeface="Arial" panose="020B0604020202020204" pitchFamily="34" charset="0"/>
              </a:rPr>
              <a:t>4/ Kozłowski </a:t>
            </a:r>
            <a:r>
              <a:rPr lang="pl-PL" sz="1100" dirty="0">
                <a:cs typeface="Arial" panose="020B0604020202020204" pitchFamily="34" charset="0"/>
              </a:rPr>
              <a:t>S, </a:t>
            </a:r>
            <a:r>
              <a:rPr lang="pl-PL" sz="1100" dirty="0" smtClean="0">
                <a:cs typeface="Arial" panose="020B0604020202020204" pitchFamily="34" charset="0"/>
              </a:rPr>
              <a:t>Nazar K. </a:t>
            </a:r>
            <a:r>
              <a:rPr lang="pl-PL" sz="1100" dirty="0">
                <a:cs typeface="Arial" panose="020B0604020202020204" pitchFamily="34" charset="0"/>
              </a:rPr>
              <a:t>[1999]: Wprowadzenie do fizjologii klinicznej. Wyd. Lek. PZWL, Warszawa</a:t>
            </a:r>
          </a:p>
        </p:txBody>
      </p:sp>
    </p:spTree>
    <p:extLst>
      <p:ext uri="{BB962C8B-B14F-4D97-AF65-F5344CB8AC3E}">
        <p14:creationId xmlns:p14="http://schemas.microsoft.com/office/powerpoint/2010/main" xmlns="" val="189195397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daty 3"/>
          <p:cNvSpPr>
            <a:spLocks noGrp="1"/>
          </p:cNvSpPr>
          <p:nvPr>
            <p:ph type="dt" sz="half" idx="2"/>
          </p:nvPr>
        </p:nvSpPr>
        <p:spPr/>
        <p:txBody>
          <a:bodyPr/>
          <a:lstStyle/>
          <a:p>
            <a:fld id="{7023FDC5-DF31-41F8-978F-0CC7BC36FD43}" type="datetime4">
              <a:rPr lang="pl-PL" smtClean="0"/>
              <a:pPr/>
              <a:t>22 kwietnia 2017</a:t>
            </a:fld>
            <a:endParaRPr lang="en-US" dirty="0"/>
          </a:p>
        </p:txBody>
      </p:sp>
      <p:sp>
        <p:nvSpPr>
          <p:cNvPr id="5" name="Symbol zastępczy stopki 4"/>
          <p:cNvSpPr>
            <a:spLocks noGrp="1"/>
          </p:cNvSpPr>
          <p:nvPr>
            <p:ph type="ftr" sz="quarter" idx="3"/>
          </p:nvPr>
        </p:nvSpPr>
        <p:spPr/>
        <p:txBody>
          <a:bodyPr/>
          <a:lstStyle/>
          <a:p>
            <a:pPr algn="ctr"/>
            <a:r>
              <a:rPr lang="pl-PL" dirty="0" smtClean="0"/>
              <a:t>dr Janusz Dobosz, Akademia Wychowania Fizycznego Józefa Piłsudskiego w Warszawie</a:t>
            </a:r>
            <a:br>
              <a:rPr lang="pl-PL" dirty="0" smtClean="0"/>
            </a:br>
            <a:r>
              <a:rPr lang="pl-PL" dirty="0" smtClean="0"/>
              <a:t>Narodowe Centrum Badania Kondycji Fizycznej</a:t>
            </a:r>
            <a:endParaRPr lang="en-US" dirty="0"/>
          </a:p>
        </p:txBody>
      </p:sp>
      <p:sp>
        <p:nvSpPr>
          <p:cNvPr id="16" name="Dowolny kształt 15"/>
          <p:cNvSpPr/>
          <p:nvPr/>
        </p:nvSpPr>
        <p:spPr>
          <a:xfrm>
            <a:off x="2003360" y="918106"/>
            <a:ext cx="2873959" cy="2873959"/>
          </a:xfrm>
          <a:custGeom>
            <a:avLst/>
            <a:gdLst>
              <a:gd name="connsiteX0" fmla="*/ 0 w 2873959"/>
              <a:gd name="connsiteY0" fmla="*/ 1436980 h 2873959"/>
              <a:gd name="connsiteX1" fmla="*/ 1436980 w 2873959"/>
              <a:gd name="connsiteY1" fmla="*/ 0 h 2873959"/>
              <a:gd name="connsiteX2" fmla="*/ 2873960 w 2873959"/>
              <a:gd name="connsiteY2" fmla="*/ 1436980 h 2873959"/>
              <a:gd name="connsiteX3" fmla="*/ 1436980 w 2873959"/>
              <a:gd name="connsiteY3" fmla="*/ 2873960 h 2873959"/>
              <a:gd name="connsiteX4" fmla="*/ 0 w 2873959"/>
              <a:gd name="connsiteY4" fmla="*/ 1436980 h 2873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3959" h="2873959">
                <a:moveTo>
                  <a:pt x="0" y="1436980"/>
                </a:moveTo>
                <a:cubicBezTo>
                  <a:pt x="0" y="643358"/>
                  <a:pt x="643358" y="0"/>
                  <a:pt x="1436980" y="0"/>
                </a:cubicBezTo>
                <a:cubicBezTo>
                  <a:pt x="2230602" y="0"/>
                  <a:pt x="2873960" y="643358"/>
                  <a:pt x="2873960" y="1436980"/>
                </a:cubicBezTo>
                <a:cubicBezTo>
                  <a:pt x="2873960" y="2230602"/>
                  <a:pt x="2230602" y="2873960"/>
                  <a:pt x="1436980" y="2873960"/>
                </a:cubicBezTo>
                <a:cubicBezTo>
                  <a:pt x="643358" y="2873960"/>
                  <a:pt x="0" y="2230602"/>
                  <a:pt x="0" y="1436980"/>
                </a:cubicBezTo>
                <a:close/>
              </a:path>
            </a:pathLst>
          </a:custGeom>
          <a:solidFill>
            <a:schemeClr val="accent2">
              <a:lumMod val="20000"/>
              <a:lumOff val="80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83194" tIns="502943" rIns="383195" bIns="1077735" numCol="1" spcCol="1270" anchor="ctr" anchorCtr="0">
            <a:noAutofit/>
          </a:bodyPr>
          <a:lstStyle/>
          <a:p>
            <a:pPr lvl="0" algn="ctr" defTabSz="1066800">
              <a:lnSpc>
                <a:spcPct val="90000"/>
              </a:lnSpc>
              <a:spcBef>
                <a:spcPct val="0"/>
              </a:spcBef>
              <a:spcAft>
                <a:spcPct val="35000"/>
              </a:spcAft>
            </a:pPr>
            <a:r>
              <a:rPr lang="pl-PL" sz="2400" kern="1200" dirty="0" smtClean="0"/>
              <a:t>poziom </a:t>
            </a:r>
            <a:br>
              <a:rPr lang="pl-PL" sz="2400" kern="1200" dirty="0" smtClean="0"/>
            </a:br>
            <a:r>
              <a:rPr lang="pl-PL" sz="2400" kern="1200" dirty="0" smtClean="0"/>
              <a:t>rozwoju</a:t>
            </a:r>
            <a:br>
              <a:rPr lang="pl-PL" sz="2400" kern="1200" dirty="0" smtClean="0"/>
            </a:br>
            <a:r>
              <a:rPr lang="pl-PL" sz="2400" kern="1200" dirty="0" smtClean="0"/>
              <a:t>fizycznego</a:t>
            </a:r>
            <a:endParaRPr lang="pl-PL" sz="2400" kern="1200" dirty="0"/>
          </a:p>
        </p:txBody>
      </p:sp>
      <p:sp>
        <p:nvSpPr>
          <p:cNvPr id="17" name="Dowolny kształt 16"/>
          <p:cNvSpPr/>
          <p:nvPr/>
        </p:nvSpPr>
        <p:spPr>
          <a:xfrm>
            <a:off x="3040380" y="2714330"/>
            <a:ext cx="2873959" cy="2873959"/>
          </a:xfrm>
          <a:custGeom>
            <a:avLst/>
            <a:gdLst>
              <a:gd name="connsiteX0" fmla="*/ 0 w 2873959"/>
              <a:gd name="connsiteY0" fmla="*/ 1436980 h 2873959"/>
              <a:gd name="connsiteX1" fmla="*/ 1436980 w 2873959"/>
              <a:gd name="connsiteY1" fmla="*/ 0 h 2873959"/>
              <a:gd name="connsiteX2" fmla="*/ 2873960 w 2873959"/>
              <a:gd name="connsiteY2" fmla="*/ 1436980 h 2873959"/>
              <a:gd name="connsiteX3" fmla="*/ 1436980 w 2873959"/>
              <a:gd name="connsiteY3" fmla="*/ 2873960 h 2873959"/>
              <a:gd name="connsiteX4" fmla="*/ 0 w 2873959"/>
              <a:gd name="connsiteY4" fmla="*/ 1436980 h 2873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3959" h="2873959">
                <a:moveTo>
                  <a:pt x="0" y="1436980"/>
                </a:moveTo>
                <a:cubicBezTo>
                  <a:pt x="0" y="643358"/>
                  <a:pt x="643358" y="0"/>
                  <a:pt x="1436980" y="0"/>
                </a:cubicBezTo>
                <a:cubicBezTo>
                  <a:pt x="2230602" y="0"/>
                  <a:pt x="2873960" y="643358"/>
                  <a:pt x="2873960" y="1436980"/>
                </a:cubicBezTo>
                <a:cubicBezTo>
                  <a:pt x="2873960" y="2230602"/>
                  <a:pt x="2230602" y="2873960"/>
                  <a:pt x="1436980" y="2873960"/>
                </a:cubicBezTo>
                <a:cubicBezTo>
                  <a:pt x="643358" y="2873960"/>
                  <a:pt x="0" y="2230602"/>
                  <a:pt x="0" y="1436980"/>
                </a:cubicBezTo>
                <a:close/>
              </a:path>
            </a:pathLst>
          </a:custGeom>
          <a:solidFill>
            <a:srgbClr val="F3AE83">
              <a:alpha val="49804"/>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878953" tIns="742440" rIns="270631" bIns="550842" numCol="1" spcCol="1270" anchor="ctr" anchorCtr="0">
            <a:noAutofit/>
          </a:bodyPr>
          <a:lstStyle/>
          <a:p>
            <a:pPr lvl="0" algn="ctr" defTabSz="1066800">
              <a:lnSpc>
                <a:spcPct val="90000"/>
              </a:lnSpc>
              <a:spcBef>
                <a:spcPct val="0"/>
              </a:spcBef>
              <a:spcAft>
                <a:spcPct val="35000"/>
              </a:spcAft>
            </a:pPr>
            <a:r>
              <a:rPr lang="pl-PL" sz="2400" kern="1200" dirty="0" smtClean="0"/>
              <a:t>wydolność fizyczna</a:t>
            </a:r>
            <a:endParaRPr lang="pl-PL" sz="2400" kern="1200" dirty="0"/>
          </a:p>
        </p:txBody>
      </p:sp>
      <p:sp>
        <p:nvSpPr>
          <p:cNvPr id="18" name="Dowolny kształt 17"/>
          <p:cNvSpPr/>
          <p:nvPr/>
        </p:nvSpPr>
        <p:spPr>
          <a:xfrm>
            <a:off x="966340" y="2714330"/>
            <a:ext cx="2873959" cy="2873959"/>
          </a:xfrm>
          <a:custGeom>
            <a:avLst/>
            <a:gdLst>
              <a:gd name="connsiteX0" fmla="*/ 0 w 2873959"/>
              <a:gd name="connsiteY0" fmla="*/ 1436980 h 2873959"/>
              <a:gd name="connsiteX1" fmla="*/ 1436980 w 2873959"/>
              <a:gd name="connsiteY1" fmla="*/ 0 h 2873959"/>
              <a:gd name="connsiteX2" fmla="*/ 2873960 w 2873959"/>
              <a:gd name="connsiteY2" fmla="*/ 1436980 h 2873959"/>
              <a:gd name="connsiteX3" fmla="*/ 1436980 w 2873959"/>
              <a:gd name="connsiteY3" fmla="*/ 2873960 h 2873959"/>
              <a:gd name="connsiteX4" fmla="*/ 0 w 2873959"/>
              <a:gd name="connsiteY4" fmla="*/ 1436980 h 2873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3959" h="2873959">
                <a:moveTo>
                  <a:pt x="0" y="1436980"/>
                </a:moveTo>
                <a:cubicBezTo>
                  <a:pt x="0" y="643358"/>
                  <a:pt x="643358" y="0"/>
                  <a:pt x="1436980" y="0"/>
                </a:cubicBezTo>
                <a:cubicBezTo>
                  <a:pt x="2230602" y="0"/>
                  <a:pt x="2873960" y="643358"/>
                  <a:pt x="2873960" y="1436980"/>
                </a:cubicBezTo>
                <a:cubicBezTo>
                  <a:pt x="2873960" y="2230602"/>
                  <a:pt x="2230602" y="2873960"/>
                  <a:pt x="1436980" y="2873960"/>
                </a:cubicBezTo>
                <a:cubicBezTo>
                  <a:pt x="643358" y="2873960"/>
                  <a:pt x="0" y="2230602"/>
                  <a:pt x="0" y="1436980"/>
                </a:cubicBezTo>
                <a:close/>
              </a:path>
            </a:pathLst>
          </a:custGeom>
          <a:solidFill>
            <a:schemeClr val="accent1">
              <a:lumMod val="60000"/>
              <a:lumOff val="40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70631" tIns="742440" rIns="878953" bIns="550842" numCol="1" spcCol="1270" anchor="ctr" anchorCtr="0">
            <a:noAutofit/>
          </a:bodyPr>
          <a:lstStyle/>
          <a:p>
            <a:pPr lvl="0" algn="ctr" defTabSz="1066800">
              <a:lnSpc>
                <a:spcPct val="90000"/>
              </a:lnSpc>
              <a:spcBef>
                <a:spcPct val="0"/>
              </a:spcBef>
              <a:spcAft>
                <a:spcPct val="35000"/>
              </a:spcAft>
            </a:pPr>
            <a:r>
              <a:rPr lang="pl-PL" sz="2400" kern="1200" dirty="0" smtClean="0"/>
              <a:t>sprawność cielesna</a:t>
            </a:r>
            <a:endParaRPr lang="pl-PL" sz="2400" kern="1200" dirty="0"/>
          </a:p>
        </p:txBody>
      </p:sp>
      <p:sp>
        <p:nvSpPr>
          <p:cNvPr id="10" name="Prostokąt 9"/>
          <p:cNvSpPr/>
          <p:nvPr/>
        </p:nvSpPr>
        <p:spPr>
          <a:xfrm>
            <a:off x="6257926" y="613858"/>
            <a:ext cx="5391149" cy="4708981"/>
          </a:xfrm>
          <a:prstGeom prst="rect">
            <a:avLst/>
          </a:prstGeom>
        </p:spPr>
        <p:txBody>
          <a:bodyPr wrap="square">
            <a:spAutoFit/>
          </a:bodyPr>
          <a:lstStyle/>
          <a:p>
            <a:pPr marL="180975" indent="-180975">
              <a:buNone/>
            </a:pPr>
            <a:r>
              <a:rPr lang="pl-PL" sz="2000" dirty="0" smtClean="0"/>
              <a:t>Tak rozumiana kondycja fizyczna – jak i też każdy z jej składników z osobna - stanowi wyznacznik i miernik zdrowia człowieka.</a:t>
            </a:r>
          </a:p>
          <a:p>
            <a:pPr marL="180975" indent="-180975">
              <a:buNone/>
            </a:pPr>
            <a:endParaRPr lang="pl-PL" sz="2000" dirty="0" smtClean="0"/>
          </a:p>
          <a:p>
            <a:pPr marL="180975" indent="-180975">
              <a:buNone/>
            </a:pPr>
            <a:r>
              <a:rPr lang="pl-PL" sz="2000" dirty="0" smtClean="0"/>
              <a:t>Zdrowi</a:t>
            </a:r>
            <a:r>
              <a:rPr lang="en-GB" sz="2000" dirty="0" smtClean="0"/>
              <a:t>a</a:t>
            </a:r>
            <a:r>
              <a:rPr lang="pl-PL" sz="2000" dirty="0" smtClean="0"/>
              <a:t> rozumianego jako dobrostan </a:t>
            </a:r>
            <a:br>
              <a:rPr lang="pl-PL" sz="2000" dirty="0" smtClean="0"/>
            </a:br>
            <a:r>
              <a:rPr lang="pl-PL" sz="2000" dirty="0" smtClean="0"/>
              <a:t>odczuwany </a:t>
            </a:r>
            <a:r>
              <a:rPr lang="pl-PL" sz="2000" dirty="0"/>
              <a:t>we wszystkich </a:t>
            </a:r>
            <a:r>
              <a:rPr lang="pl-PL" sz="2000" dirty="0" smtClean="0"/>
              <a:t>sferach funkcjonowania </a:t>
            </a:r>
            <a:r>
              <a:rPr lang="pl-PL" sz="2000" dirty="0"/>
              <a:t>człowieka </a:t>
            </a:r>
            <a:r>
              <a:rPr lang="pl-PL" sz="2000" dirty="0" smtClean="0"/>
              <a:t/>
            </a:r>
            <a:br>
              <a:rPr lang="pl-PL" sz="2000" dirty="0" smtClean="0"/>
            </a:br>
            <a:r>
              <a:rPr lang="pl-PL" sz="2000" dirty="0" smtClean="0"/>
              <a:t>(</a:t>
            </a:r>
            <a:r>
              <a:rPr lang="pl-PL" sz="2000" dirty="0"/>
              <a:t>fizycznej, psychicznej i społecznej). </a:t>
            </a:r>
            <a:endParaRPr lang="pl-PL" sz="2000" dirty="0" smtClean="0"/>
          </a:p>
          <a:p>
            <a:pPr marL="180975" indent="-180975">
              <a:buNone/>
            </a:pPr>
            <a:endParaRPr lang="pl-PL" sz="2000" dirty="0"/>
          </a:p>
          <a:p>
            <a:pPr marL="180975" indent="-180975">
              <a:buNone/>
            </a:pPr>
            <a:r>
              <a:rPr lang="pl-PL" sz="2000" dirty="0" smtClean="0"/>
              <a:t>Zdrowie – a więc i kondycja fizyczna - </a:t>
            </a:r>
            <a:r>
              <a:rPr lang="pl-PL" sz="2000" dirty="0"/>
              <a:t>jest </a:t>
            </a:r>
            <a:r>
              <a:rPr lang="pl-PL" sz="2000" dirty="0" smtClean="0"/>
              <a:t/>
            </a:r>
            <a:br>
              <a:rPr lang="pl-PL" sz="2000" dirty="0" smtClean="0"/>
            </a:br>
            <a:r>
              <a:rPr lang="pl-PL" sz="2000" dirty="0" smtClean="0">
                <a:solidFill>
                  <a:srgbClr val="FFFF00"/>
                </a:solidFill>
              </a:rPr>
              <a:t>wartością</a:t>
            </a:r>
            <a:r>
              <a:rPr lang="pl-PL" sz="2000" dirty="0" smtClean="0"/>
              <a:t>, o </a:t>
            </a:r>
            <a:r>
              <a:rPr lang="pl-PL" sz="2000" dirty="0"/>
              <a:t>jaką warto zabiegać, </a:t>
            </a:r>
            <a:r>
              <a:rPr lang="pl-PL" sz="2000" dirty="0" smtClean="0"/>
              <a:t/>
            </a:r>
            <a:br>
              <a:rPr lang="pl-PL" sz="2000" dirty="0" smtClean="0"/>
            </a:br>
            <a:r>
              <a:rPr lang="pl-PL" sz="2000" dirty="0" smtClean="0">
                <a:solidFill>
                  <a:srgbClr val="FFFF00"/>
                </a:solidFill>
              </a:rPr>
              <a:t>zasobem</a:t>
            </a:r>
            <a:r>
              <a:rPr lang="pl-PL" sz="2000" dirty="0"/>
              <a:t>, z którego człowiek może czerpać od narodzin aż do </a:t>
            </a:r>
            <a:r>
              <a:rPr lang="pl-PL" sz="2000" dirty="0" smtClean="0"/>
              <a:t>późnej starości </a:t>
            </a:r>
            <a:r>
              <a:rPr lang="pl-PL" sz="2000" dirty="0"/>
              <a:t>(im większy, tym lepiej), wreszcie </a:t>
            </a:r>
            <a:r>
              <a:rPr lang="pl-PL" sz="2000" dirty="0" smtClean="0"/>
              <a:t/>
            </a:r>
            <a:br>
              <a:rPr lang="pl-PL" sz="2000" dirty="0" smtClean="0"/>
            </a:br>
            <a:r>
              <a:rPr lang="pl-PL" sz="2000" dirty="0" smtClean="0">
                <a:solidFill>
                  <a:srgbClr val="FFFF00"/>
                </a:solidFill>
              </a:rPr>
              <a:t>miarą</a:t>
            </a:r>
            <a:r>
              <a:rPr lang="pl-PL" sz="2000" dirty="0" smtClean="0"/>
              <a:t> </a:t>
            </a:r>
            <a:r>
              <a:rPr lang="pl-PL" sz="2000" dirty="0"/>
              <a:t>jakości ludzkiego </a:t>
            </a:r>
            <a:r>
              <a:rPr lang="pl-PL" sz="2000" dirty="0" smtClean="0"/>
              <a:t>życia</a:t>
            </a:r>
            <a:r>
              <a:rPr lang="pl-PL" sz="2000" baseline="30000" dirty="0" smtClean="0"/>
              <a:t>5</a:t>
            </a:r>
            <a:r>
              <a:rPr lang="pl-PL" dirty="0" smtClean="0"/>
              <a:t>.</a:t>
            </a:r>
            <a:endParaRPr lang="pl-PL" dirty="0"/>
          </a:p>
        </p:txBody>
      </p:sp>
      <p:sp>
        <p:nvSpPr>
          <p:cNvPr id="19" name="Text Box 11"/>
          <p:cNvSpPr txBox="1">
            <a:spLocks noChangeArrowheads="1"/>
          </p:cNvSpPr>
          <p:nvPr/>
        </p:nvSpPr>
        <p:spPr bwMode="auto">
          <a:xfrm>
            <a:off x="6522720" y="5564787"/>
            <a:ext cx="5532224" cy="3865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228600" indent="-228600" fontAlgn="base">
              <a:spcBef>
                <a:spcPct val="0"/>
              </a:spcBef>
            </a:pPr>
            <a:r>
              <a:rPr lang="pl-PL" sz="1100" dirty="0">
                <a:cs typeface="Arial" panose="020B0604020202020204" pitchFamily="34" charset="0"/>
              </a:rPr>
              <a:t>5</a:t>
            </a:r>
            <a:r>
              <a:rPr lang="pl-PL" sz="1100" dirty="0" smtClean="0">
                <a:cs typeface="Arial" panose="020B0604020202020204" pitchFamily="34" charset="0"/>
              </a:rPr>
              <a:t>/ Praca zbiorowa (2015): Wybrane zachowania zdrowotne Polaków w perspektywie sportu powszechnego i zdrowia. </a:t>
            </a:r>
            <a:r>
              <a:rPr lang="pl-PL" sz="1100" dirty="0" smtClean="0"/>
              <a:t>Fundacja Rozwoju Kultury Fizycznej</a:t>
            </a:r>
            <a:endParaRPr lang="pl-PL" sz="1100" dirty="0">
              <a:cs typeface="Arial" panose="020B0604020202020204" pitchFamily="34" charset="0"/>
            </a:endParaRPr>
          </a:p>
          <a:p>
            <a:pPr marL="228600" indent="-228600" fontAlgn="base">
              <a:spcBef>
                <a:spcPct val="0"/>
              </a:spcBef>
            </a:pPr>
            <a:r>
              <a:rPr lang="pl-PL" sz="1100" dirty="0" smtClean="0">
                <a:cs typeface="Arial" panose="020B0604020202020204" pitchFamily="34" charset="0"/>
              </a:rPr>
              <a:t> </a:t>
            </a:r>
            <a:endParaRPr lang="pl-PL" sz="1100" dirty="0">
              <a:cs typeface="Arial" panose="020B0604020202020204" pitchFamily="34" charset="0"/>
            </a:endParaRPr>
          </a:p>
        </p:txBody>
      </p:sp>
      <p:grpSp>
        <p:nvGrpSpPr>
          <p:cNvPr id="11" name="Grupa 10"/>
          <p:cNvGrpSpPr/>
          <p:nvPr/>
        </p:nvGrpSpPr>
        <p:grpSpPr>
          <a:xfrm>
            <a:off x="733266" y="877179"/>
            <a:ext cx="5386204" cy="5343342"/>
            <a:chOff x="1428231" y="59874"/>
            <a:chExt cx="2873959" cy="2873959"/>
          </a:xfrm>
        </p:grpSpPr>
        <p:sp>
          <p:nvSpPr>
            <p:cNvPr id="12" name="Elipsa 11"/>
            <p:cNvSpPr/>
            <p:nvPr/>
          </p:nvSpPr>
          <p:spPr>
            <a:xfrm>
              <a:off x="1428231" y="59874"/>
              <a:ext cx="2873959" cy="2873959"/>
            </a:xfrm>
            <a:prstGeom prst="ellipse">
              <a:avLst/>
            </a:prstGeom>
            <a:solidFill>
              <a:schemeClr val="tx2">
                <a:lumMod val="75000"/>
                <a:alpha val="79000"/>
              </a:scheme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3" name="Elipsa 4"/>
            <p:cNvSpPr/>
            <p:nvPr/>
          </p:nvSpPr>
          <p:spPr>
            <a:xfrm>
              <a:off x="1428232" y="562817"/>
              <a:ext cx="2873958" cy="1293281"/>
            </a:xfrm>
            <a:prstGeom prst="rect">
              <a:avLst/>
            </a:prstGeom>
            <a:ln>
              <a:noFill/>
            </a:ln>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pl-PL" sz="3600" b="1" spc="50" dirty="0" smtClean="0">
                <a:solidFill>
                  <a:srgbClr val="FFFF00"/>
                </a:solidFill>
              </a:endParaRPr>
            </a:p>
            <a:p>
              <a:pPr lvl="0" algn="ctr" defTabSz="1066800">
                <a:lnSpc>
                  <a:spcPct val="90000"/>
                </a:lnSpc>
                <a:spcBef>
                  <a:spcPct val="0"/>
                </a:spcBef>
                <a:spcAft>
                  <a:spcPct val="35000"/>
                </a:spcAft>
              </a:pPr>
              <a:r>
                <a:rPr lang="pl-PL" sz="5400" b="1" spc="50" dirty="0" smtClean="0">
                  <a:solidFill>
                    <a:srgbClr val="FFFF00"/>
                  </a:solidFill>
                </a:rPr>
                <a:t>kondycja</a:t>
              </a:r>
            </a:p>
            <a:p>
              <a:pPr lvl="0" algn="ctr" defTabSz="1066800">
                <a:lnSpc>
                  <a:spcPct val="90000"/>
                </a:lnSpc>
                <a:spcBef>
                  <a:spcPct val="0"/>
                </a:spcBef>
                <a:spcAft>
                  <a:spcPct val="35000"/>
                </a:spcAft>
              </a:pPr>
              <a:r>
                <a:rPr lang="pl-PL" sz="5400" b="1" spc="50" dirty="0" smtClean="0">
                  <a:solidFill>
                    <a:srgbClr val="FFFF00"/>
                  </a:solidFill>
                </a:rPr>
                <a:t>fizyczna</a:t>
              </a:r>
              <a:endParaRPr lang="pl-PL" sz="5400" b="1" kern="1200" spc="50" dirty="0">
                <a:solidFill>
                  <a:srgbClr val="FFFF00"/>
                </a:solidFill>
              </a:endParaRPr>
            </a:p>
          </p:txBody>
        </p:sp>
      </p:grpSp>
    </p:spTree>
    <p:extLst>
      <p:ext uri="{BB962C8B-B14F-4D97-AF65-F5344CB8AC3E}">
        <p14:creationId xmlns:p14="http://schemas.microsoft.com/office/powerpoint/2010/main" xmlns="" val="211648754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16"/>
                                        </p:tgtEl>
                                      </p:cBhvr>
                                    </p:animEffect>
                                    <p:animScale>
                                      <p:cBhvr>
                                        <p:cTn id="7" dur="500" autoRev="1" fill="hold"/>
                                        <p:tgtEl>
                                          <p:spTgt spid="16"/>
                                        </p:tgtEl>
                                      </p:cBhvr>
                                      <p:by x="105000" y="105000"/>
                                    </p:animScale>
                                  </p:childTnLst>
                                </p:cTn>
                              </p:par>
                            </p:childTnLst>
                          </p:cTn>
                        </p:par>
                        <p:par>
                          <p:cTn id="8" fill="hold">
                            <p:stCondLst>
                              <p:cond delay="1500"/>
                            </p:stCondLst>
                            <p:childTnLst>
                              <p:par>
                                <p:cTn id="9" presetID="26" presetClass="emph" presetSubtype="0" fill="hold" grpId="0" nodeType="afterEffect">
                                  <p:stCondLst>
                                    <p:cond delay="500"/>
                                  </p:stCondLst>
                                  <p:childTnLst>
                                    <p:animEffect transition="out" filter="fade">
                                      <p:cBhvr>
                                        <p:cTn id="10" dur="1000" tmFilter="0, 0; .2, .5; .8, .5; 1, 0"/>
                                        <p:tgtEl>
                                          <p:spTgt spid="18"/>
                                        </p:tgtEl>
                                      </p:cBhvr>
                                    </p:animEffect>
                                    <p:animScale>
                                      <p:cBhvr>
                                        <p:cTn id="11" dur="500" autoRev="1" fill="hold"/>
                                        <p:tgtEl>
                                          <p:spTgt spid="18"/>
                                        </p:tgtEl>
                                      </p:cBhvr>
                                      <p:by x="105000" y="105000"/>
                                    </p:animScale>
                                  </p:childTnLst>
                                </p:cTn>
                              </p:par>
                            </p:childTnLst>
                          </p:cTn>
                        </p:par>
                        <p:par>
                          <p:cTn id="12" fill="hold">
                            <p:stCondLst>
                              <p:cond delay="3000"/>
                            </p:stCondLst>
                            <p:childTnLst>
                              <p:par>
                                <p:cTn id="13" presetID="26" presetClass="emph" presetSubtype="0" fill="hold" grpId="0" nodeType="afterEffect">
                                  <p:stCondLst>
                                    <p:cond delay="500"/>
                                  </p:stCondLst>
                                  <p:childTnLst>
                                    <p:animEffect transition="out" filter="fade">
                                      <p:cBhvr>
                                        <p:cTn id="14" dur="1000" tmFilter="0, 0; .2, .5; .8, .5; 1, 0"/>
                                        <p:tgtEl>
                                          <p:spTgt spid="17"/>
                                        </p:tgtEl>
                                      </p:cBhvr>
                                    </p:animEffect>
                                    <p:animScale>
                                      <p:cBhvr>
                                        <p:cTn id="15" dur="500" autoRev="1" fill="hold"/>
                                        <p:tgtEl>
                                          <p:spTgt spid="17"/>
                                        </p:tgtEl>
                                      </p:cBhvr>
                                      <p:by x="105000" y="105000"/>
                                    </p:animScale>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circle(in)">
                                      <p:cBhvr>
                                        <p:cTn id="20" dur="20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0" grpId="0"/>
      <p:bldP spid="19"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xmlns="" name="Damask" id="{F9A299A0-33D0-4E0F-9F3F-7163E3744208}" vid="{746EEEEA-FB6A-406B-B510-531588D54811}"/>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ykusz">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ykusz">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ykusz">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ykusz">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TM04033921[[fn=Damaszek]]</Template>
  <TotalTime>1595</TotalTime>
  <Words>1826</Words>
  <Application>Microsoft Office PowerPoint</Application>
  <PresentationFormat>Niestandardowy</PresentationFormat>
  <Paragraphs>249</Paragraphs>
  <Slides>23</Slides>
  <Notes>19</Notes>
  <HiddenSlides>1</HiddenSlides>
  <MMClips>0</MMClips>
  <ScaleCrop>false</ScaleCrop>
  <HeadingPairs>
    <vt:vector size="4" baseType="variant">
      <vt:variant>
        <vt:lpstr>Motyw</vt:lpstr>
      </vt:variant>
      <vt:variant>
        <vt:i4>1</vt:i4>
      </vt:variant>
      <vt:variant>
        <vt:lpstr>Tytuły slajdów</vt:lpstr>
      </vt:variant>
      <vt:variant>
        <vt:i4>23</vt:i4>
      </vt:variant>
    </vt:vector>
  </HeadingPairs>
  <TitlesOfParts>
    <vt:vector size="24" baseType="lpstr">
      <vt:lpstr>Damask</vt:lpstr>
      <vt:lpstr>Diagnozowanie sprawności fizycznej dzieci i młodzieży szkolnej</vt:lpstr>
      <vt:lpstr>Slajd 2</vt:lpstr>
      <vt:lpstr>sprawność CZŁOWIEKA w Ruchu</vt:lpstr>
      <vt:lpstr>sprawność CZŁOWIEKA w Ruchu</vt:lpstr>
      <vt:lpstr>sprawność CZŁOWIEKA w Ruchu</vt:lpstr>
      <vt:lpstr>sprawność fizyczna</vt:lpstr>
      <vt:lpstr>ROZWÓJ fizyczny</vt:lpstr>
      <vt:lpstr>WYDOLNOŚĆ fizyczna</vt:lpstr>
      <vt:lpstr>Slajd 9</vt:lpstr>
      <vt:lpstr>Co WIEMY o KONDYCJI fizycznej? wiemy czym jest</vt:lpstr>
      <vt:lpstr>Slajd 11</vt:lpstr>
      <vt:lpstr>Slajd 12</vt:lpstr>
      <vt:lpstr>Slajd 13</vt:lpstr>
      <vt:lpstr>Slajd 14</vt:lpstr>
      <vt:lpstr>Slajd 15</vt:lpstr>
      <vt:lpstr>Co WIEMY o KONDYCJI fizycznej? wiemy czym jest i że zmienia się. co jeszcze wiemy?</vt:lpstr>
      <vt:lpstr>Slajd 17</vt:lpstr>
      <vt:lpstr>Slajd 18</vt:lpstr>
      <vt:lpstr>Slajd 19</vt:lpstr>
      <vt:lpstr>OCENA</vt:lpstr>
      <vt:lpstr>145 cm w skoku w dal z miejsca jaką ma wartość?</vt:lpstr>
      <vt:lpstr>Slajd 22</vt:lpstr>
      <vt:lpstr>Co WIEMY o KONDYCJI fizycznej? wiemy czym jest, że się zmienia oraz że można ją zmierzyć i ocenić.  WIEMY, że jest  odbiciem warunków życia człowieka.   WIEMY, że jest zarówno składnikiem jak  i miernikiem zdrowia.</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Ocena  sprawności fizycznej uczniów</dc:title>
  <dc:creator>JaD</dc:creator>
  <cp:lastModifiedBy>szs</cp:lastModifiedBy>
  <cp:revision>167</cp:revision>
  <dcterms:created xsi:type="dcterms:W3CDTF">2016-05-31T16:16:22Z</dcterms:created>
  <dcterms:modified xsi:type="dcterms:W3CDTF">2017-04-22T07:36:52Z</dcterms:modified>
</cp:coreProperties>
</file>